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0"/>
  </p:notesMasterIdLst>
  <p:sldIdLst>
    <p:sldId id="8697" r:id="rId2"/>
    <p:sldId id="8383" r:id="rId3"/>
    <p:sldId id="8704" r:id="rId4"/>
    <p:sldId id="8705" r:id="rId5"/>
    <p:sldId id="8707" r:id="rId6"/>
    <p:sldId id="8709" r:id="rId7"/>
    <p:sldId id="8708" r:id="rId8"/>
    <p:sldId id="8720" r:id="rId9"/>
    <p:sldId id="8727" r:id="rId10"/>
    <p:sldId id="8710" r:id="rId11"/>
    <p:sldId id="8747" r:id="rId12"/>
    <p:sldId id="8746" r:id="rId13"/>
    <p:sldId id="8748" r:id="rId14"/>
    <p:sldId id="8744" r:id="rId15"/>
    <p:sldId id="8752" r:id="rId16"/>
    <p:sldId id="8753" r:id="rId17"/>
    <p:sldId id="8754" r:id="rId18"/>
    <p:sldId id="8750" r:id="rId19"/>
    <p:sldId id="8745" r:id="rId20"/>
    <p:sldId id="8726" r:id="rId21"/>
    <p:sldId id="8738" r:id="rId22"/>
    <p:sldId id="8739" r:id="rId23"/>
    <p:sldId id="8740" r:id="rId24"/>
    <p:sldId id="8737" r:id="rId25"/>
    <p:sldId id="8743" r:id="rId26"/>
    <p:sldId id="8741" r:id="rId27"/>
    <p:sldId id="8742" r:id="rId28"/>
    <p:sldId id="8713" r:id="rId29"/>
    <p:sldId id="8714" r:id="rId30"/>
    <p:sldId id="8715" r:id="rId31"/>
    <p:sldId id="8717" r:id="rId32"/>
    <p:sldId id="8716" r:id="rId33"/>
    <p:sldId id="8769" r:id="rId34"/>
    <p:sldId id="8756" r:id="rId35"/>
    <p:sldId id="8757" r:id="rId36"/>
    <p:sldId id="8771" r:id="rId37"/>
    <p:sldId id="8772" r:id="rId38"/>
    <p:sldId id="8773" r:id="rId39"/>
    <p:sldId id="8774" r:id="rId40"/>
    <p:sldId id="8775" r:id="rId41"/>
    <p:sldId id="8762" r:id="rId42"/>
    <p:sldId id="8776" r:id="rId43"/>
    <p:sldId id="8782" r:id="rId44"/>
    <p:sldId id="8765" r:id="rId45"/>
    <p:sldId id="8777" r:id="rId46"/>
    <p:sldId id="8766" r:id="rId47"/>
    <p:sldId id="8778" r:id="rId48"/>
    <p:sldId id="8768" r:id="rId49"/>
    <p:sldId id="8718" r:id="rId50"/>
    <p:sldId id="256" r:id="rId51"/>
    <p:sldId id="8779" r:id="rId52"/>
    <p:sldId id="258" r:id="rId53"/>
    <p:sldId id="259" r:id="rId54"/>
    <p:sldId id="8780" r:id="rId55"/>
    <p:sldId id="8781" r:id="rId56"/>
    <p:sldId id="8719" r:id="rId57"/>
    <p:sldId id="8725" r:id="rId58"/>
    <p:sldId id="8721" r:id="rId59"/>
  </p:sldIdLst>
  <p:sldSz cx="9144000" cy="5143500" type="screen16x9"/>
  <p:notesSz cx="7104063" cy="10234613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DengXian" panose="02010600030101010101" pitchFamily="2" charset="-122"/>
      <p:regular r:id="rId65"/>
      <p:bold r:id="rId66"/>
    </p:embeddedFont>
    <p:embeddedFont>
      <p:font typeface="THE명품명조2B" panose="02020603020101020101" pitchFamily="18" charset="-127"/>
      <p:regular r:id="rId67"/>
    </p:embeddedFont>
    <p:embeddedFont>
      <p:font typeface="고도 B" panose="02000503000000020004" pitchFamily="2" charset="-127"/>
      <p:regular r:id="rId68"/>
    </p:embeddedFont>
  </p:embeddedFontLst>
  <p:custDataLst>
    <p:tags r:id="rId6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87FF"/>
    <a:srgbClr val="E377C2"/>
    <a:srgbClr val="8B5449"/>
    <a:srgbClr val="A37CC6"/>
    <a:srgbClr val="D51F20"/>
    <a:srgbClr val="279E27"/>
    <a:srgbClr val="FF7E0C"/>
    <a:srgbClr val="1F77B4"/>
    <a:srgbClr val="9DC3DF"/>
    <a:srgbClr val="DE3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DengXian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DengXian" panose="02010600030101010101" pitchFamily="2" charset="-122"/>
              </a:defRPr>
            </a:lvl1pPr>
          </a:lstStyle>
          <a:p>
            <a:fld id="{9A9EE5E8-4303-40E6-8A82-6F2EEAEAE7F1}" type="datetimeFigureOut">
              <a:rPr lang="zh-CN" altLang="en-US" smtClean="0"/>
              <a:pPr/>
              <a:t>2021/10/5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DengXian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DengXian" panose="02010600030101010101" pitchFamily="2" charset="-122"/>
              </a:defRPr>
            </a:lvl1pPr>
          </a:lstStyle>
          <a:p>
            <a:fld id="{B532E62B-1C22-4F40-BCD4-9AADDB2376F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264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DengXian" panose="02010600030101010101" pitchFamily="2" charset="-122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DengXian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2E62B-1C22-4F40-BCD4-9AADDB2376F3}" type="slidenum">
              <a:rPr lang="zh-CN" altLang="en-US" smtClean="0">
                <a:ea typeface="DengXian" panose="02010600030101010101" pitchFamily="2" charset="-122"/>
              </a:rPr>
              <a:t>1</a:t>
            </a:fld>
            <a:endParaRPr lang="zh-CN" altLang="en-US" dirty="0"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5849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>
                <a:ea typeface="DengXian" panose="02010600030101010101" pitchFamily="2" charset="-122"/>
              </a:rPr>
              <a:t>模板来自于 </a:t>
            </a:r>
            <a:r>
              <a:rPr lang="en-US" altLang="zh-CN" dirty="0">
                <a:ea typeface="DengXian" panose="02010600030101010101" pitchFamily="2" charset="-122"/>
              </a:rPr>
              <a:t>http://docer.wps.cn</a:t>
            </a:r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9pPr>
          </a:lstStyle>
          <a:p>
            <a:fld id="{F18CCDD2-CBF9-431F-93E2-DED5D68DB44A}" type="slidenum">
              <a:rPr lang="zh-CN" altLang="en-US">
                <a:solidFill>
                  <a:prstClr val="black"/>
                </a:solidFill>
                <a:latin typeface="Calibri" pitchFamily="34" charset="0"/>
              </a:rPr>
              <a:pPr/>
              <a:t>2</a:t>
            </a:fld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218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>
                <a:ea typeface="DengXian" panose="02010600030101010101" pitchFamily="2" charset="-122"/>
              </a:rPr>
              <a:t>模板来自于 </a:t>
            </a:r>
            <a:r>
              <a:rPr lang="en-US" altLang="zh-CN" dirty="0">
                <a:ea typeface="DengXian" panose="02010600030101010101" pitchFamily="2" charset="-122"/>
              </a:rPr>
              <a:t>http://docer.wps.cn</a:t>
            </a:r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9pPr>
          </a:lstStyle>
          <a:p>
            <a:fld id="{F18CCDD2-CBF9-431F-93E2-DED5D68DB44A}" type="slidenum">
              <a:rPr lang="zh-CN" altLang="en-US">
                <a:solidFill>
                  <a:prstClr val="black"/>
                </a:solidFill>
                <a:latin typeface="Calibri" pitchFamily="34" charset="0"/>
              </a:rPr>
              <a:pPr/>
              <a:t>3</a:t>
            </a:fld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545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DengXian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2E62B-1C22-4F40-BCD4-9AADDB2376F3}" type="slidenum">
              <a:rPr lang="zh-CN" altLang="en-US" smtClean="0">
                <a:ea typeface="DengXian" panose="02010600030101010101" pitchFamily="2" charset="-122"/>
              </a:rPr>
              <a:t>58</a:t>
            </a:fld>
            <a:endParaRPr lang="zh-CN" altLang="en-US" dirty="0"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8986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06" y="841963"/>
            <a:ext cx="6858636" cy="179110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06" y="2702140"/>
            <a:ext cx="6858636" cy="124210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447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709" y="273906"/>
            <a:ext cx="7887431" cy="43598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19AD444-2858-4E62-8E15-DC2CD28F59E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고도 B" panose="02000503000000020004" pitchFamily="2" charset="-127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8F0C20-6017-4D9D-AF1F-D5E96ED0FD84}"/>
              </a:ext>
            </a:extLst>
          </p:cNvPr>
          <p:cNvSpPr/>
          <p:nvPr userDrawn="1"/>
        </p:nvSpPr>
        <p:spPr>
          <a:xfrm>
            <a:off x="169926" y="0"/>
            <a:ext cx="235187" cy="8796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고도 B" panose="02000503000000020004" pitchFamily="2" charset="-127"/>
            </a:endParaRPr>
          </a:p>
        </p:txBody>
      </p:sp>
      <p:sp>
        <p:nvSpPr>
          <p:cNvPr id="14" name="直角三角形 13">
            <a:extLst>
              <a:ext uri="{FF2B5EF4-FFF2-40B4-BE49-F238E27FC236}">
                <a16:creationId xmlns:a16="http://schemas.microsoft.com/office/drawing/2014/main" id="{3D9E6FC4-E832-4A7F-A17E-3D1751CC9AA0}"/>
              </a:ext>
            </a:extLst>
          </p:cNvPr>
          <p:cNvSpPr/>
          <p:nvPr userDrawn="1"/>
        </p:nvSpPr>
        <p:spPr>
          <a:xfrm flipH="1">
            <a:off x="8507392" y="4420034"/>
            <a:ext cx="636608" cy="72346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고도 B" panose="02000503000000020004" pitchFamily="2" charset="-127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61600F6-A1F4-4A43-89F0-5709601507E2}"/>
              </a:ext>
            </a:extLst>
          </p:cNvPr>
          <p:cNvSpPr txBox="1"/>
          <p:nvPr userDrawn="1"/>
        </p:nvSpPr>
        <p:spPr>
          <a:xfrm>
            <a:off x="575039" y="255172"/>
            <a:ext cx="269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고도 B" panose="02000503000000020004" pitchFamily="2" charset="-127"/>
              </a:rPr>
              <a:t>单击输入您的标题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22499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086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0167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458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4994673" y="1974057"/>
            <a:ext cx="3221831" cy="201334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58415" y="3498664"/>
            <a:ext cx="620487" cy="620486"/>
          </a:xfrm>
          <a:custGeom>
            <a:avLst/>
            <a:gdLst>
              <a:gd name="connsiteX0" fmla="*/ 353639 w 707278"/>
              <a:gd name="connsiteY0" fmla="*/ 0 h 707276"/>
              <a:gd name="connsiteX1" fmla="*/ 707278 w 707278"/>
              <a:gd name="connsiteY1" fmla="*/ 353638 h 707276"/>
              <a:gd name="connsiteX2" fmla="*/ 353639 w 707278"/>
              <a:gd name="connsiteY2" fmla="*/ 707276 h 707276"/>
              <a:gd name="connsiteX3" fmla="*/ 0 w 707278"/>
              <a:gd name="connsiteY3" fmla="*/ 353638 h 707276"/>
              <a:gd name="connsiteX4" fmla="*/ 353639 w 707278"/>
              <a:gd name="connsiteY4" fmla="*/ 0 h 7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78" h="707276">
                <a:moveTo>
                  <a:pt x="353639" y="0"/>
                </a:moveTo>
                <a:cubicBezTo>
                  <a:pt x="548948" y="0"/>
                  <a:pt x="707278" y="158329"/>
                  <a:pt x="707278" y="353638"/>
                </a:cubicBezTo>
                <a:cubicBezTo>
                  <a:pt x="707278" y="548947"/>
                  <a:pt x="548948" y="707276"/>
                  <a:pt x="353639" y="707276"/>
                </a:cubicBezTo>
                <a:cubicBezTo>
                  <a:pt x="158330" y="707276"/>
                  <a:pt x="0" y="548947"/>
                  <a:pt x="0" y="353638"/>
                </a:cubicBezTo>
                <a:cubicBezTo>
                  <a:pt x="0" y="158329"/>
                  <a:pt x="158330" y="0"/>
                  <a:pt x="353639" y="0"/>
                </a:cubicBezTo>
                <a:close/>
              </a:path>
            </a:pathLst>
          </a:custGeom>
          <a:effectLst>
            <a:outerShdw blurRad="127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06557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5B2B0-692A-46A2-956F-D87A1A3CFB5B}" type="datetimeFigureOut">
              <a:rPr lang="zh-CN" altLang="en-US"/>
              <a:pPr>
                <a:defRPr/>
              </a:pPr>
              <a:t>2021/10/5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584FB-8213-408C-973A-0BFE315A5B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121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947" y="1282594"/>
            <a:ext cx="7887431" cy="21400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947" y="3442876"/>
            <a:ext cx="7887431" cy="1125395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447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709" y="1369529"/>
            <a:ext cx="3886560" cy="32642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579" y="1369529"/>
            <a:ext cx="3886560" cy="32642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900" y="273906"/>
            <a:ext cx="7887431" cy="99439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164" y="1334131"/>
            <a:ext cx="3655520" cy="61807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447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164" y="1999487"/>
            <a:ext cx="3655520" cy="26438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3139" y="1334131"/>
            <a:ext cx="3673522" cy="61807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447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3139" y="1999487"/>
            <a:ext cx="3673522" cy="26438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900" y="342978"/>
            <a:ext cx="3124301" cy="12004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51" y="342979"/>
            <a:ext cx="4629579" cy="405380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447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900" y="1543399"/>
            <a:ext cx="3124301" cy="285933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447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282" y="273906"/>
            <a:ext cx="1971858" cy="435986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09" y="273906"/>
            <a:ext cx="5801264" cy="435986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709" y="273906"/>
            <a:ext cx="7887431" cy="994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709" y="1369529"/>
            <a:ext cx="7887431" cy="326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09" y="4768342"/>
            <a:ext cx="2057591" cy="2739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2021/10/5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231" y="4768342"/>
            <a:ext cx="3086386" cy="2739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8549" y="4768342"/>
            <a:ext cx="2057591" cy="2739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61" r:id="rId12"/>
    <p:sldLayoutId id="2147483664" r:id="rId13"/>
    <p:sldLayoutId id="2147483665" r:id="rId14"/>
    <p:sldLayoutId id="2147483666" r:id="rId15"/>
    <p:sldLayoutId id="2147483667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고도 B" panose="02000503000000020004" pitchFamily="2" charset="-127"/>
          <a:ea typeface="고도 B" panose="02000503000000020004" pitchFamily="2" charset="-127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고도 B" panose="02000503000000020004" pitchFamily="2" charset="-127"/>
          <a:ea typeface="고도 B" panose="02000503000000020004" pitchFamily="2" charset="-127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고도 B" panose="02000503000000020004" pitchFamily="2" charset="-127"/>
          <a:ea typeface="고도 B" panose="02000503000000020004" pitchFamily="2" charset="-127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고도 B" panose="02000503000000020004" pitchFamily="2" charset="-127"/>
          <a:ea typeface="고도 B" panose="02000503000000020004" pitchFamily="2" charset="-127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고도 B" panose="02000503000000020004" pitchFamily="2" charset="-127"/>
          <a:ea typeface="고도 B" panose="02000503000000020004" pitchFamily="2" charset="-127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고도 B" panose="02000503000000020004" pitchFamily="2" charset="-127"/>
          <a:ea typeface="고도 B" panose="02000503000000020004" pitchFamily="2" charset="-127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92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447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slideLayout" Target="../slideLayouts/slideLayout6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notesSlide" Target="../notesSlides/notesSlide2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CPBUserN\Desktop\project%20pic2\map.html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kyosu.net/news/articleView.html?idxno=77257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C89149-967D-4D5C-BE7D-23CAFC1DE0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169624A-4928-46D4-BF7F-E70FAA2EE6C8}"/>
              </a:ext>
            </a:extLst>
          </p:cNvPr>
          <p:cNvSpPr txBox="1"/>
          <p:nvPr/>
        </p:nvSpPr>
        <p:spPr>
          <a:xfrm>
            <a:off x="1891571" y="713815"/>
            <a:ext cx="5195637" cy="1919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4400" b="1" spc="296" dirty="0">
                <a:solidFill>
                  <a:schemeClr val="tx1">
                    <a:lumMod val="95000"/>
                    <a:lumOff val="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rPr>
              <a:t>사례별 체육시설 선호도 분석</a:t>
            </a:r>
            <a:endParaRPr lang="zh-CN" altLang="en-US" sz="4400" b="1" spc="296" dirty="0">
              <a:solidFill>
                <a:schemeClr val="tx1">
                  <a:lumMod val="95000"/>
                  <a:lumOff val="5000"/>
                </a:schemeClr>
              </a:solidFill>
              <a:latin typeface="고도 B" panose="02000503000000020004" pitchFamily="2" charset="-127"/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538D71-E60D-40A2-A17E-610EF111CB42}"/>
              </a:ext>
            </a:extLst>
          </p:cNvPr>
          <p:cNvSpPr txBox="1"/>
          <p:nvPr/>
        </p:nvSpPr>
        <p:spPr>
          <a:xfrm>
            <a:off x="963926" y="432484"/>
            <a:ext cx="7216148" cy="2991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675805">
              <a:lnSpc>
                <a:spcPct val="140000"/>
              </a:lnSpc>
              <a:defRPr/>
            </a:pPr>
            <a:r>
              <a:rPr lang="en-US" altLang="zh-CN" sz="1035" dirty="0">
                <a:solidFill>
                  <a:schemeClr val="tx1">
                    <a:lumMod val="95000"/>
                    <a:lumOff val="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rPr>
              <a:t>Python </a:t>
            </a:r>
            <a:r>
              <a:rPr lang="ko-KR" altLang="en-US" sz="1035" dirty="0">
                <a:solidFill>
                  <a:schemeClr val="tx1">
                    <a:lumMod val="95000"/>
                    <a:lumOff val="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rPr>
              <a:t>라이브러리를 활용한 데이터 분석 및 시각화</a:t>
            </a:r>
            <a:endParaRPr lang="en-US" altLang="zh-CN" sz="1035" dirty="0">
              <a:solidFill>
                <a:schemeClr val="tx1">
                  <a:lumMod val="95000"/>
                  <a:lumOff val="5000"/>
                </a:schemeClr>
              </a:solidFill>
              <a:latin typeface="고도 B" panose="02000503000000020004" pitchFamily="2" charset="-127"/>
              <a:ea typeface="고도 B" panose="02000503000000020004" pitchFamily="2" charset="-127"/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EF290C9-6AA5-444C-AAC5-4BB0A07E4938}"/>
              </a:ext>
            </a:extLst>
          </p:cNvPr>
          <p:cNvSpPr txBox="1"/>
          <p:nvPr/>
        </p:nvSpPr>
        <p:spPr>
          <a:xfrm>
            <a:off x="2045502" y="2749154"/>
            <a:ext cx="2443887" cy="28918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986" spc="225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rPr>
              <a:t>6</a:t>
            </a:r>
            <a:r>
              <a:rPr lang="ko-KR" altLang="en-US" sz="986" spc="225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rPr>
              <a:t>조 미니프로젝트</a:t>
            </a:r>
            <a:endParaRPr lang="zh-CN" altLang="en-US" sz="986" spc="225" dirty="0">
              <a:solidFill>
                <a:schemeClr val="bg1"/>
              </a:solidFill>
              <a:latin typeface="고도 B" panose="02000503000000020004" pitchFamily="2" charset="-127"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7219E2E-150F-4FFA-8A5D-3427B8D2EF50}"/>
              </a:ext>
            </a:extLst>
          </p:cNvPr>
          <p:cNvSpPr txBox="1"/>
          <p:nvPr/>
        </p:nvSpPr>
        <p:spPr>
          <a:xfrm>
            <a:off x="4489389" y="2749154"/>
            <a:ext cx="2213919" cy="28918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986" spc="225" dirty="0" err="1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rPr>
              <a:t>김호정</a:t>
            </a:r>
            <a:r>
              <a:rPr lang="ko-KR" altLang="en-US" sz="986" spc="225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rPr>
              <a:t> 박희성 정다연 최민석</a:t>
            </a:r>
            <a:endParaRPr lang="zh-CN" altLang="en-US" sz="986" spc="225" dirty="0">
              <a:solidFill>
                <a:schemeClr val="bg1"/>
              </a:solidFill>
              <a:latin typeface="고도 B" panose="02000503000000020004" pitchFamily="2" charset="-127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4538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FE65FCE-BE01-49A4-B640-7CEF6A4A5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3" y="967399"/>
            <a:ext cx="5289174" cy="336756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149F376-3044-4C02-B269-1A9B84F627BC}"/>
              </a:ext>
            </a:extLst>
          </p:cNvPr>
          <p:cNvCxnSpPr/>
          <p:nvPr/>
        </p:nvCxnSpPr>
        <p:spPr>
          <a:xfrm>
            <a:off x="3213340" y="324900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82A4D94-B146-41AD-8713-163E6D614A84}"/>
              </a:ext>
            </a:extLst>
          </p:cNvPr>
          <p:cNvCxnSpPr/>
          <p:nvPr/>
        </p:nvCxnSpPr>
        <p:spPr>
          <a:xfrm>
            <a:off x="3213340" y="710707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4F2DBA7-FDFB-49FE-B932-009AC542C2CE}"/>
              </a:ext>
            </a:extLst>
          </p:cNvPr>
          <p:cNvSpPr txBox="1"/>
          <p:nvPr/>
        </p:nvSpPr>
        <p:spPr>
          <a:xfrm>
            <a:off x="2088778" y="372153"/>
            <a:ext cx="5380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도시규모별 체육시설 이용률 꺾은선 그래프로 시각화</a:t>
            </a:r>
          </a:p>
        </p:txBody>
      </p:sp>
    </p:spTree>
    <p:extLst>
      <p:ext uri="{BB962C8B-B14F-4D97-AF65-F5344CB8AC3E}">
        <p14:creationId xmlns:p14="http://schemas.microsoft.com/office/powerpoint/2010/main" val="887343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D4BA6E-E844-4248-8D24-8EAF372C1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7"/>
          <a:stretch/>
        </p:blipFill>
        <p:spPr>
          <a:xfrm>
            <a:off x="1206873" y="0"/>
            <a:ext cx="6699998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370925-DFFD-4EEB-A957-DBCD29E253F9}"/>
              </a:ext>
            </a:extLst>
          </p:cNvPr>
          <p:cNvSpPr txBox="1"/>
          <p:nvPr/>
        </p:nvSpPr>
        <p:spPr>
          <a:xfrm>
            <a:off x="3593725" y="1089211"/>
            <a:ext cx="4918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대도시</a:t>
            </a:r>
            <a:r>
              <a:rPr lang="en-US" altLang="ko-KR" sz="14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) </a:t>
            </a:r>
            <a:r>
              <a:rPr lang="ko-KR" altLang="en-US" sz="14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학교 운동장 </a:t>
            </a:r>
            <a:r>
              <a:rPr lang="en-US" altLang="ko-KR" sz="14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&gt; </a:t>
            </a:r>
            <a:r>
              <a:rPr lang="ko-KR" altLang="en-US" sz="14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공원 </a:t>
            </a:r>
            <a:r>
              <a:rPr lang="en-US" altLang="ko-KR" sz="14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&gt; </a:t>
            </a:r>
            <a:r>
              <a:rPr lang="ko-KR" altLang="en-US" sz="14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사설체력단련장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4EDDA8-7C2C-4634-B441-864BA0FFC444}"/>
              </a:ext>
            </a:extLst>
          </p:cNvPr>
          <p:cNvSpPr/>
          <p:nvPr/>
        </p:nvSpPr>
        <p:spPr>
          <a:xfrm>
            <a:off x="3544641" y="1055593"/>
            <a:ext cx="3559534" cy="400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6" name="Freeform 45">
            <a:extLst>
              <a:ext uri="{FF2B5EF4-FFF2-40B4-BE49-F238E27FC236}">
                <a16:creationId xmlns:a16="http://schemas.microsoft.com/office/drawing/2014/main" id="{FAEE4B4A-8720-4EAB-8C0F-61A8B50A429C}"/>
              </a:ext>
            </a:extLst>
          </p:cNvPr>
          <p:cNvSpPr>
            <a:spLocks noEditPoints="1"/>
          </p:cNvSpPr>
          <p:nvPr/>
        </p:nvSpPr>
        <p:spPr bwMode="auto">
          <a:xfrm>
            <a:off x="3279149" y="1100164"/>
            <a:ext cx="310968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고도 B" panose="02000503000000020004" pitchFamily="2" charset="-127"/>
              <a:ea typeface="고도 B" panose="02000503000000020004" pitchFamily="2" charset="-127"/>
              <a:cs typeface="+mn-ea"/>
              <a:sym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E5BFD-B5DF-4372-8C4E-67D6F4174DF5}"/>
              </a:ext>
            </a:extLst>
          </p:cNvPr>
          <p:cNvSpPr txBox="1"/>
          <p:nvPr/>
        </p:nvSpPr>
        <p:spPr>
          <a:xfrm>
            <a:off x="3544641" y="1541079"/>
            <a:ext cx="4918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중소도시</a:t>
            </a:r>
            <a:r>
              <a:rPr lang="en-US" altLang="ko-KR" sz="14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) </a:t>
            </a:r>
            <a:r>
              <a:rPr lang="ko-KR" altLang="en-US" sz="14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학교 운동장 </a:t>
            </a:r>
            <a:r>
              <a:rPr lang="en-US" altLang="ko-KR" sz="14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&gt; </a:t>
            </a:r>
            <a:r>
              <a:rPr lang="ko-KR" altLang="en-US" sz="14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공원 </a:t>
            </a:r>
            <a:r>
              <a:rPr lang="en-US" altLang="ko-KR" sz="14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&gt; </a:t>
            </a:r>
            <a:r>
              <a:rPr lang="ko-KR" altLang="en-US" sz="14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사설체력단련장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61A32E-1E4D-4BE0-B6DB-E957DF64134E}"/>
              </a:ext>
            </a:extLst>
          </p:cNvPr>
          <p:cNvSpPr/>
          <p:nvPr/>
        </p:nvSpPr>
        <p:spPr>
          <a:xfrm>
            <a:off x="3544641" y="1496508"/>
            <a:ext cx="3676430" cy="400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9" name="Freeform 45">
            <a:extLst>
              <a:ext uri="{FF2B5EF4-FFF2-40B4-BE49-F238E27FC236}">
                <a16:creationId xmlns:a16="http://schemas.microsoft.com/office/drawing/2014/main" id="{54D60826-A992-443D-B9A3-E5BDE8B0196C}"/>
              </a:ext>
            </a:extLst>
          </p:cNvPr>
          <p:cNvSpPr>
            <a:spLocks noEditPoints="1"/>
          </p:cNvSpPr>
          <p:nvPr/>
        </p:nvSpPr>
        <p:spPr bwMode="auto">
          <a:xfrm>
            <a:off x="3279149" y="1541079"/>
            <a:ext cx="310968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고도 B" panose="02000503000000020004" pitchFamily="2" charset="-127"/>
              <a:ea typeface="고도 B" panose="02000503000000020004" pitchFamily="2" charset="-127"/>
              <a:cs typeface="+mn-ea"/>
              <a:sym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56CF0E-C290-462F-AEDF-8F456CABBCB1}"/>
              </a:ext>
            </a:extLst>
          </p:cNvPr>
          <p:cNvSpPr txBox="1"/>
          <p:nvPr/>
        </p:nvSpPr>
        <p:spPr>
          <a:xfrm>
            <a:off x="3590117" y="1988076"/>
            <a:ext cx="5382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읍</a:t>
            </a:r>
            <a:r>
              <a:rPr lang="en-US" altLang="ko-KR" sz="14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/</a:t>
            </a:r>
            <a:r>
              <a:rPr lang="ko-KR" altLang="en-US" sz="1400" dirty="0" err="1">
                <a:latin typeface="THE명품명조2B" panose="02020603020101020101" pitchFamily="18" charset="-127"/>
                <a:ea typeface="THE명품명조2B" panose="02020603020101020101" pitchFamily="18" charset="-127"/>
              </a:rPr>
              <a:t>면이하</a:t>
            </a:r>
            <a:r>
              <a:rPr lang="en-US" altLang="ko-KR" sz="14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) </a:t>
            </a:r>
            <a:r>
              <a:rPr lang="ko-KR" altLang="en-US" sz="14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학교 운동장 </a:t>
            </a:r>
            <a:r>
              <a:rPr lang="en-US" altLang="ko-KR" sz="14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&gt; </a:t>
            </a:r>
            <a:r>
              <a:rPr lang="ko-KR" altLang="en-US" sz="14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약수터</a:t>
            </a:r>
            <a:r>
              <a:rPr lang="en-US" altLang="ko-KR" sz="14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, </a:t>
            </a:r>
            <a:r>
              <a:rPr lang="ko-KR" altLang="en-US" sz="14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등산로 </a:t>
            </a:r>
            <a:r>
              <a:rPr lang="en-US" altLang="ko-KR" sz="14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&gt; </a:t>
            </a:r>
          </a:p>
          <a:p>
            <a:r>
              <a:rPr lang="ko-KR" altLang="en-US" sz="14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상기의 체육시설에 속하지 않은 시설</a:t>
            </a:r>
            <a:r>
              <a:rPr lang="en-US" altLang="ko-KR" sz="14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 &gt; </a:t>
            </a:r>
            <a:r>
              <a:rPr lang="ko-KR" altLang="en-US" sz="14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공터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CED3F3-2476-4D7F-97E4-D2188BC0C7B8}"/>
              </a:ext>
            </a:extLst>
          </p:cNvPr>
          <p:cNvSpPr/>
          <p:nvPr/>
        </p:nvSpPr>
        <p:spPr>
          <a:xfrm>
            <a:off x="3544641" y="1945184"/>
            <a:ext cx="3559534" cy="6265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12" name="Freeform 45">
            <a:extLst>
              <a:ext uri="{FF2B5EF4-FFF2-40B4-BE49-F238E27FC236}">
                <a16:creationId xmlns:a16="http://schemas.microsoft.com/office/drawing/2014/main" id="{6A1B9334-B888-4EF9-9989-000AA7D20C24}"/>
              </a:ext>
            </a:extLst>
          </p:cNvPr>
          <p:cNvSpPr>
            <a:spLocks noEditPoints="1"/>
          </p:cNvSpPr>
          <p:nvPr/>
        </p:nvSpPr>
        <p:spPr bwMode="auto">
          <a:xfrm>
            <a:off x="3279149" y="1989756"/>
            <a:ext cx="310968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고도 B" panose="02000503000000020004" pitchFamily="2" charset="-127"/>
              <a:ea typeface="고도 B" panose="02000503000000020004" pitchFamily="2" charset="-127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5935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797862-0896-4206-AE46-260DD093F0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4"/>
          <a:stretch/>
        </p:blipFill>
        <p:spPr>
          <a:xfrm>
            <a:off x="326886" y="737734"/>
            <a:ext cx="4176122" cy="17878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1FF50A-7603-422C-8DED-B8192C366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7" y="2061231"/>
            <a:ext cx="4837788" cy="13864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2B3847-67AB-4F3B-9B77-DCECE127B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23" y="2688036"/>
            <a:ext cx="3558848" cy="219357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19C189B-11B0-4BB8-B7E6-E2EC4A859081}"/>
              </a:ext>
            </a:extLst>
          </p:cNvPr>
          <p:cNvCxnSpPr/>
          <p:nvPr/>
        </p:nvCxnSpPr>
        <p:spPr>
          <a:xfrm>
            <a:off x="3213340" y="206638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5198C0D-E39F-4AE6-9A85-885374A202D0}"/>
              </a:ext>
            </a:extLst>
          </p:cNvPr>
          <p:cNvCxnSpPr/>
          <p:nvPr/>
        </p:nvCxnSpPr>
        <p:spPr>
          <a:xfrm>
            <a:off x="3213340" y="592445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D20F6D8-1B7C-47FA-9C8E-50714F8E3095}"/>
              </a:ext>
            </a:extLst>
          </p:cNvPr>
          <p:cNvSpPr txBox="1"/>
          <p:nvPr/>
        </p:nvSpPr>
        <p:spPr>
          <a:xfrm>
            <a:off x="2310702" y="231930"/>
            <a:ext cx="4909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나이대별 체육시설 </a:t>
            </a:r>
            <a:r>
              <a:rPr lang="ko-KR" altLang="en-US" sz="160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이용률 꺾은선 그래프로 시각화</a:t>
            </a:r>
            <a:endParaRPr lang="ko-KR" altLang="en-US" sz="1600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FCC6B748-A82C-4935-AE58-0A61CA7F4A27}"/>
              </a:ext>
            </a:extLst>
          </p:cNvPr>
          <p:cNvSpPr/>
          <p:nvPr/>
        </p:nvSpPr>
        <p:spPr>
          <a:xfrm rot="2375606">
            <a:off x="4310195" y="1665697"/>
            <a:ext cx="668961" cy="274067"/>
          </a:xfrm>
          <a:custGeom>
            <a:avLst/>
            <a:gdLst>
              <a:gd name="connsiteX0" fmla="*/ 0 w 1770228"/>
              <a:gd name="connsiteY0" fmla="*/ 0 h 708091"/>
              <a:gd name="connsiteX1" fmla="*/ 1416183 w 1770228"/>
              <a:gd name="connsiteY1" fmla="*/ 0 h 708091"/>
              <a:gd name="connsiteX2" fmla="*/ 1770228 w 1770228"/>
              <a:gd name="connsiteY2" fmla="*/ 354046 h 708091"/>
              <a:gd name="connsiteX3" fmla="*/ 1416183 w 1770228"/>
              <a:gd name="connsiteY3" fmla="*/ 708091 h 708091"/>
              <a:gd name="connsiteX4" fmla="*/ 0 w 1770228"/>
              <a:gd name="connsiteY4" fmla="*/ 708091 h 708091"/>
              <a:gd name="connsiteX5" fmla="*/ 354046 w 1770228"/>
              <a:gd name="connsiteY5" fmla="*/ 354046 h 708091"/>
              <a:gd name="connsiteX6" fmla="*/ 0 w 1770228"/>
              <a:gd name="connsiteY6" fmla="*/ 0 h 70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0228" h="708091">
                <a:moveTo>
                  <a:pt x="0" y="0"/>
                </a:moveTo>
                <a:lnTo>
                  <a:pt x="1416183" y="0"/>
                </a:lnTo>
                <a:lnTo>
                  <a:pt x="1770228" y="354046"/>
                </a:lnTo>
                <a:lnTo>
                  <a:pt x="1416183" y="708091"/>
                </a:lnTo>
                <a:lnTo>
                  <a:pt x="0" y="708091"/>
                </a:lnTo>
                <a:lnTo>
                  <a:pt x="354046" y="354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5956" tIns="20955" rIns="354045" bIns="20955" numCol="1" spcCol="1270" anchor="ctr" anchorCtr="0">
            <a:noAutofit/>
          </a:bodyPr>
          <a:lstStyle/>
          <a:p>
            <a:pPr algn="ctr" defTabSz="14668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300" dirty="0">
              <a:latin typeface="고도 B" panose="02000503000000020004" pitchFamily="2" charset="-127"/>
              <a:ea typeface="고도 B" panose="02000503000000020004" pitchFamily="2" charset="-127"/>
              <a:cs typeface="+mn-ea"/>
              <a:sym typeface="+mn-lt"/>
            </a:endParaRPr>
          </a:p>
        </p:txBody>
      </p:sp>
      <p:sp>
        <p:nvSpPr>
          <p:cNvPr id="14" name="Freeform 31">
            <a:extLst>
              <a:ext uri="{FF2B5EF4-FFF2-40B4-BE49-F238E27FC236}">
                <a16:creationId xmlns:a16="http://schemas.microsoft.com/office/drawing/2014/main" id="{86403828-BD27-4F90-8944-0B885D92B7E3}"/>
              </a:ext>
            </a:extLst>
          </p:cNvPr>
          <p:cNvSpPr/>
          <p:nvPr/>
        </p:nvSpPr>
        <p:spPr>
          <a:xfrm rot="19573553" flipH="1">
            <a:off x="3624306" y="3515244"/>
            <a:ext cx="667104" cy="231952"/>
          </a:xfrm>
          <a:custGeom>
            <a:avLst/>
            <a:gdLst>
              <a:gd name="connsiteX0" fmla="*/ 0 w 1770228"/>
              <a:gd name="connsiteY0" fmla="*/ 0 h 708091"/>
              <a:gd name="connsiteX1" fmla="*/ 1416183 w 1770228"/>
              <a:gd name="connsiteY1" fmla="*/ 0 h 708091"/>
              <a:gd name="connsiteX2" fmla="*/ 1770228 w 1770228"/>
              <a:gd name="connsiteY2" fmla="*/ 354046 h 708091"/>
              <a:gd name="connsiteX3" fmla="*/ 1416183 w 1770228"/>
              <a:gd name="connsiteY3" fmla="*/ 708091 h 708091"/>
              <a:gd name="connsiteX4" fmla="*/ 0 w 1770228"/>
              <a:gd name="connsiteY4" fmla="*/ 708091 h 708091"/>
              <a:gd name="connsiteX5" fmla="*/ 354046 w 1770228"/>
              <a:gd name="connsiteY5" fmla="*/ 354046 h 708091"/>
              <a:gd name="connsiteX6" fmla="*/ 0 w 1770228"/>
              <a:gd name="connsiteY6" fmla="*/ 0 h 70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0228" h="708091">
                <a:moveTo>
                  <a:pt x="0" y="0"/>
                </a:moveTo>
                <a:lnTo>
                  <a:pt x="1416183" y="0"/>
                </a:lnTo>
                <a:lnTo>
                  <a:pt x="1770228" y="354046"/>
                </a:lnTo>
                <a:lnTo>
                  <a:pt x="1416183" y="708091"/>
                </a:lnTo>
                <a:lnTo>
                  <a:pt x="0" y="708091"/>
                </a:lnTo>
                <a:lnTo>
                  <a:pt x="354046" y="354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5956" tIns="20955" rIns="354045" bIns="20955" numCol="1" spcCol="1270" anchor="ctr" anchorCtr="0">
            <a:noAutofit/>
          </a:bodyPr>
          <a:lstStyle/>
          <a:p>
            <a:pPr algn="ctr" defTabSz="14668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300" dirty="0">
              <a:latin typeface="고도 B" panose="02000503000000020004" pitchFamily="2" charset="-127"/>
              <a:ea typeface="고도 B" panose="02000503000000020004" pitchFamily="2" charset="-127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6226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4EEEE01-7631-4C82-B19E-75172E05B7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5"/>
          <a:stretch/>
        </p:blipFill>
        <p:spPr>
          <a:xfrm>
            <a:off x="1133211" y="-4485"/>
            <a:ext cx="6477824" cy="514350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B6983A02-6D37-4240-91CB-5151C794A1A7}"/>
              </a:ext>
            </a:extLst>
          </p:cNvPr>
          <p:cNvSpPr/>
          <p:nvPr/>
        </p:nvSpPr>
        <p:spPr>
          <a:xfrm>
            <a:off x="1648385" y="93007"/>
            <a:ext cx="329453" cy="329453"/>
          </a:xfrm>
          <a:prstGeom prst="ellipse">
            <a:avLst/>
          </a:prstGeom>
          <a:noFill/>
          <a:ln w="28575"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9DC3DF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CAC4DEC-D9FD-4FEF-A9CD-7846C5A2C23C}"/>
              </a:ext>
            </a:extLst>
          </p:cNvPr>
          <p:cNvSpPr/>
          <p:nvPr/>
        </p:nvSpPr>
        <p:spPr>
          <a:xfrm>
            <a:off x="2424953" y="965946"/>
            <a:ext cx="329453" cy="329453"/>
          </a:xfrm>
          <a:prstGeom prst="ellipse">
            <a:avLst/>
          </a:prstGeom>
          <a:noFill/>
          <a:ln w="28575">
            <a:solidFill>
              <a:srgbClr val="FF7E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4A3F9A0-C262-40C9-BE5E-0CABC79B77CB}"/>
              </a:ext>
            </a:extLst>
          </p:cNvPr>
          <p:cNvSpPr/>
          <p:nvPr/>
        </p:nvSpPr>
        <p:spPr>
          <a:xfrm>
            <a:off x="2424952" y="1736910"/>
            <a:ext cx="329453" cy="329453"/>
          </a:xfrm>
          <a:prstGeom prst="ellipse">
            <a:avLst/>
          </a:prstGeom>
          <a:noFill/>
          <a:ln w="28575">
            <a:solidFill>
              <a:srgbClr val="279E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223FEA8-9237-4959-9BD0-4855894605C7}"/>
              </a:ext>
            </a:extLst>
          </p:cNvPr>
          <p:cNvSpPr/>
          <p:nvPr/>
        </p:nvSpPr>
        <p:spPr>
          <a:xfrm>
            <a:off x="1648385" y="1901636"/>
            <a:ext cx="329453" cy="329453"/>
          </a:xfrm>
          <a:prstGeom prst="ellipse">
            <a:avLst/>
          </a:prstGeom>
          <a:noFill/>
          <a:ln w="28575">
            <a:solidFill>
              <a:srgbClr val="D5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F71965A-F8B7-4B0B-8E9E-1835DFBE4300}"/>
              </a:ext>
            </a:extLst>
          </p:cNvPr>
          <p:cNvSpPr/>
          <p:nvPr/>
        </p:nvSpPr>
        <p:spPr>
          <a:xfrm>
            <a:off x="2148729" y="1647820"/>
            <a:ext cx="329453" cy="329453"/>
          </a:xfrm>
          <a:prstGeom prst="ellipse">
            <a:avLst/>
          </a:prstGeom>
          <a:noFill/>
          <a:ln w="28575">
            <a:solidFill>
              <a:srgbClr val="A37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BFFDC4C-CF18-4A89-9CD2-F3343C50B180}"/>
              </a:ext>
            </a:extLst>
          </p:cNvPr>
          <p:cNvSpPr/>
          <p:nvPr/>
        </p:nvSpPr>
        <p:spPr>
          <a:xfrm>
            <a:off x="1977838" y="1306883"/>
            <a:ext cx="329453" cy="329453"/>
          </a:xfrm>
          <a:prstGeom prst="ellipse">
            <a:avLst/>
          </a:prstGeom>
          <a:noFill/>
          <a:ln w="28575">
            <a:solidFill>
              <a:srgbClr val="8B54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FB914C5-D333-4943-9187-21EA27627EE0}"/>
              </a:ext>
            </a:extLst>
          </p:cNvPr>
          <p:cNvSpPr/>
          <p:nvPr/>
        </p:nvSpPr>
        <p:spPr>
          <a:xfrm>
            <a:off x="1898557" y="1636336"/>
            <a:ext cx="329453" cy="329453"/>
          </a:xfrm>
          <a:prstGeom prst="ellipse">
            <a:avLst/>
          </a:prstGeom>
          <a:noFill/>
          <a:ln w="28575">
            <a:solidFill>
              <a:srgbClr val="E37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794C39-E642-4520-A2D6-AAC6103DF87D}"/>
              </a:ext>
            </a:extLst>
          </p:cNvPr>
          <p:cNvSpPr txBox="1"/>
          <p:nvPr/>
        </p:nvSpPr>
        <p:spPr>
          <a:xfrm>
            <a:off x="1969697" y="130504"/>
            <a:ext cx="2343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10</a:t>
            </a:r>
            <a:r>
              <a:rPr lang="ko-KR" altLang="en-US" sz="12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대</a:t>
            </a:r>
            <a:r>
              <a:rPr lang="en-US" altLang="ko-KR" sz="12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: </a:t>
            </a:r>
            <a:r>
              <a:rPr lang="ko-KR" altLang="en-US" sz="12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학교운동장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202DD7-25AA-4567-BAD8-6415A161A7F8}"/>
              </a:ext>
            </a:extLst>
          </p:cNvPr>
          <p:cNvSpPr txBox="1"/>
          <p:nvPr/>
        </p:nvSpPr>
        <p:spPr>
          <a:xfrm>
            <a:off x="2754405" y="992172"/>
            <a:ext cx="2343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20</a:t>
            </a:r>
            <a:r>
              <a:rPr lang="ko-KR" altLang="en-US" sz="12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대</a:t>
            </a:r>
            <a:r>
              <a:rPr lang="en-US" altLang="ko-KR" sz="12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: </a:t>
            </a:r>
            <a:r>
              <a:rPr lang="ko-KR" altLang="en-US" sz="12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사설체력단련장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EF5D54-0DB7-4769-81A6-7B802EC3C320}"/>
              </a:ext>
            </a:extLst>
          </p:cNvPr>
          <p:cNvSpPr txBox="1"/>
          <p:nvPr/>
        </p:nvSpPr>
        <p:spPr>
          <a:xfrm>
            <a:off x="2754405" y="1741568"/>
            <a:ext cx="2343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30</a:t>
            </a:r>
            <a:r>
              <a:rPr lang="ko-KR" altLang="en-US" sz="12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대</a:t>
            </a:r>
            <a:r>
              <a:rPr lang="en-US" altLang="ko-KR" sz="12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: </a:t>
            </a:r>
            <a:r>
              <a:rPr lang="ko-KR" altLang="en-US" sz="12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사설체력단련장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F8C6DB-EA76-48BB-8106-F4224DD00426}"/>
              </a:ext>
            </a:extLst>
          </p:cNvPr>
          <p:cNvSpPr txBox="1"/>
          <p:nvPr/>
        </p:nvSpPr>
        <p:spPr>
          <a:xfrm>
            <a:off x="2287120" y="1344593"/>
            <a:ext cx="2343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60</a:t>
            </a:r>
            <a:r>
              <a:rPr lang="ko-KR" altLang="en-US" sz="12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대</a:t>
            </a:r>
            <a:r>
              <a:rPr lang="en-US" altLang="ko-KR" sz="12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, 70</a:t>
            </a:r>
            <a:r>
              <a:rPr lang="ko-KR" altLang="en-US" sz="12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대</a:t>
            </a:r>
            <a:r>
              <a:rPr lang="en-US" altLang="ko-KR" sz="12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: </a:t>
            </a:r>
            <a:r>
              <a:rPr lang="ko-KR" altLang="en-US" sz="12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공원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6BD9A5-2809-4BE9-B2FF-EFB284134FA5}"/>
              </a:ext>
            </a:extLst>
          </p:cNvPr>
          <p:cNvSpPr txBox="1"/>
          <p:nvPr/>
        </p:nvSpPr>
        <p:spPr>
          <a:xfrm>
            <a:off x="2596402" y="1548818"/>
            <a:ext cx="2343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50</a:t>
            </a:r>
            <a:r>
              <a:rPr lang="ko-KR" altLang="en-US" sz="12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대</a:t>
            </a:r>
            <a:r>
              <a:rPr lang="en-US" altLang="ko-KR" sz="12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: </a:t>
            </a:r>
            <a:r>
              <a:rPr lang="ko-KR" altLang="en-US" sz="12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약수터</a:t>
            </a:r>
            <a:r>
              <a:rPr lang="en-US" altLang="ko-KR" sz="12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,</a:t>
            </a:r>
            <a:r>
              <a:rPr lang="ko-KR" altLang="en-US" sz="12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등산로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14BAC4-84C5-4633-9ACC-E1FEF1C208CE}"/>
              </a:ext>
            </a:extLst>
          </p:cNvPr>
          <p:cNvSpPr txBox="1"/>
          <p:nvPr/>
        </p:nvSpPr>
        <p:spPr>
          <a:xfrm>
            <a:off x="797702" y="2265828"/>
            <a:ext cx="2343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40</a:t>
            </a:r>
            <a:r>
              <a:rPr lang="ko-KR" altLang="en-US" sz="12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대</a:t>
            </a:r>
            <a:r>
              <a:rPr lang="en-US" altLang="ko-KR" sz="12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:</a:t>
            </a:r>
            <a:r>
              <a:rPr lang="ko-KR" altLang="en-US" sz="12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학교 운동장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853F56-314A-4530-A77E-0C5B7C9C9B87}"/>
              </a:ext>
            </a:extLst>
          </p:cNvPr>
          <p:cNvSpPr/>
          <p:nvPr/>
        </p:nvSpPr>
        <p:spPr>
          <a:xfrm>
            <a:off x="3141692" y="2490964"/>
            <a:ext cx="4469343" cy="2592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13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D24A06-96C8-413D-A336-853828863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44" y="679074"/>
            <a:ext cx="4428520" cy="42373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B4F5A1C-D509-45B7-825F-6F998FACE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r="8741"/>
          <a:stretch/>
        </p:blipFill>
        <p:spPr>
          <a:xfrm>
            <a:off x="218836" y="679074"/>
            <a:ext cx="4211970" cy="423737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23DA1F-CC2D-4609-AACA-372614D54026}"/>
              </a:ext>
            </a:extLst>
          </p:cNvPr>
          <p:cNvCxnSpPr/>
          <p:nvPr/>
        </p:nvCxnSpPr>
        <p:spPr>
          <a:xfrm>
            <a:off x="3213340" y="206638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A5035A8-897B-41C4-A17B-5F0C0C6E4C4B}"/>
              </a:ext>
            </a:extLst>
          </p:cNvPr>
          <p:cNvCxnSpPr/>
          <p:nvPr/>
        </p:nvCxnSpPr>
        <p:spPr>
          <a:xfrm>
            <a:off x="3213340" y="592445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8AC759E-FAC4-45B7-BDCE-17AECB22DA22}"/>
              </a:ext>
            </a:extLst>
          </p:cNvPr>
          <p:cNvSpPr txBox="1"/>
          <p:nvPr/>
        </p:nvSpPr>
        <p:spPr>
          <a:xfrm>
            <a:off x="1746827" y="227047"/>
            <a:ext cx="5650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성별 및 연령별 체육시설 이용률 항아리형 막대그래프로 시각화</a:t>
            </a:r>
          </a:p>
        </p:txBody>
      </p:sp>
    </p:spTree>
    <p:extLst>
      <p:ext uri="{BB962C8B-B14F-4D97-AF65-F5344CB8AC3E}">
        <p14:creationId xmlns:p14="http://schemas.microsoft.com/office/powerpoint/2010/main" val="3563673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408D7C-2C88-40BA-8B74-465518E06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84" y="990157"/>
            <a:ext cx="6941263" cy="3580046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2D788C3-6972-4071-A191-4C030D96F3C5}"/>
              </a:ext>
            </a:extLst>
          </p:cNvPr>
          <p:cNvCxnSpPr/>
          <p:nvPr/>
        </p:nvCxnSpPr>
        <p:spPr>
          <a:xfrm>
            <a:off x="3408323" y="415068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E49028-F87C-4C71-A365-17682D3FCCDB}"/>
              </a:ext>
            </a:extLst>
          </p:cNvPr>
          <p:cNvCxnSpPr/>
          <p:nvPr/>
        </p:nvCxnSpPr>
        <p:spPr>
          <a:xfrm>
            <a:off x="3408323" y="800875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9E8594-7733-4CF9-AC8A-C5551B798A1C}"/>
              </a:ext>
            </a:extLst>
          </p:cNvPr>
          <p:cNvSpPr txBox="1"/>
          <p:nvPr/>
        </p:nvSpPr>
        <p:spPr>
          <a:xfrm>
            <a:off x="1941810" y="435477"/>
            <a:ext cx="5650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성별 및 연령별 체육시설 이용률 항아리형 막대그래프로 시각화</a:t>
            </a:r>
          </a:p>
        </p:txBody>
      </p:sp>
    </p:spTree>
    <p:extLst>
      <p:ext uri="{BB962C8B-B14F-4D97-AF65-F5344CB8AC3E}">
        <p14:creationId xmlns:p14="http://schemas.microsoft.com/office/powerpoint/2010/main" val="3929694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2D788C3-6972-4071-A191-4C030D96F3C5}"/>
              </a:ext>
            </a:extLst>
          </p:cNvPr>
          <p:cNvCxnSpPr/>
          <p:nvPr/>
        </p:nvCxnSpPr>
        <p:spPr>
          <a:xfrm>
            <a:off x="3408323" y="415068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E49028-F87C-4C71-A365-17682D3FCCDB}"/>
              </a:ext>
            </a:extLst>
          </p:cNvPr>
          <p:cNvCxnSpPr/>
          <p:nvPr/>
        </p:nvCxnSpPr>
        <p:spPr>
          <a:xfrm>
            <a:off x="3408323" y="800875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9E8594-7733-4CF9-AC8A-C5551B798A1C}"/>
              </a:ext>
            </a:extLst>
          </p:cNvPr>
          <p:cNvSpPr txBox="1"/>
          <p:nvPr/>
        </p:nvSpPr>
        <p:spPr>
          <a:xfrm>
            <a:off x="1941810" y="435477"/>
            <a:ext cx="5650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성별 및 연령별 체육시설 이용률 항아리형 막대그래프로 시각화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610193-62CF-4706-BFF6-B341A3554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57" y="827720"/>
            <a:ext cx="7604085" cy="397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20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2D788C3-6972-4071-A191-4C030D96F3C5}"/>
              </a:ext>
            </a:extLst>
          </p:cNvPr>
          <p:cNvCxnSpPr/>
          <p:nvPr/>
        </p:nvCxnSpPr>
        <p:spPr>
          <a:xfrm>
            <a:off x="3408323" y="415068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E49028-F87C-4C71-A365-17682D3FCCDB}"/>
              </a:ext>
            </a:extLst>
          </p:cNvPr>
          <p:cNvCxnSpPr/>
          <p:nvPr/>
        </p:nvCxnSpPr>
        <p:spPr>
          <a:xfrm>
            <a:off x="3408323" y="800875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9E8594-7733-4CF9-AC8A-C5551B798A1C}"/>
              </a:ext>
            </a:extLst>
          </p:cNvPr>
          <p:cNvSpPr txBox="1"/>
          <p:nvPr/>
        </p:nvSpPr>
        <p:spPr>
          <a:xfrm>
            <a:off x="1941810" y="435477"/>
            <a:ext cx="5650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성별 및 연령별 체육시설 이용률 항아리형 막대그래프로 시각화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7B68EF-AE13-424F-B09E-98FA70D5F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9" y="923227"/>
            <a:ext cx="7426430" cy="380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74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DA5BB70-67B5-4D99-BF6A-4AE20E0941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960" b="3161"/>
          <a:stretch/>
        </p:blipFill>
        <p:spPr>
          <a:xfrm>
            <a:off x="2273564" y="2152197"/>
            <a:ext cx="4596872" cy="29236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00CBE1-C98B-4C53-86A2-5B8691FDE9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4"/>
          <a:stretch/>
        </p:blipFill>
        <p:spPr>
          <a:xfrm>
            <a:off x="891221" y="716881"/>
            <a:ext cx="7361558" cy="13519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EB4F0D-B820-4F46-9BC8-3DC9966B391F}"/>
              </a:ext>
            </a:extLst>
          </p:cNvPr>
          <p:cNvCxnSpPr/>
          <p:nvPr/>
        </p:nvCxnSpPr>
        <p:spPr>
          <a:xfrm>
            <a:off x="3368868" y="247673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37B3172-EE79-49B1-97A0-6C0DAE761257}"/>
              </a:ext>
            </a:extLst>
          </p:cNvPr>
          <p:cNvCxnSpPr/>
          <p:nvPr/>
        </p:nvCxnSpPr>
        <p:spPr>
          <a:xfrm>
            <a:off x="3368868" y="633480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C83D99-3E74-4CB6-A3D6-AF5D3D4D75BD}"/>
              </a:ext>
            </a:extLst>
          </p:cNvPr>
          <p:cNvSpPr txBox="1"/>
          <p:nvPr/>
        </p:nvSpPr>
        <p:spPr>
          <a:xfrm>
            <a:off x="1902355" y="268082"/>
            <a:ext cx="5650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성별에 따른 체육시설 이용률 </a:t>
            </a:r>
            <a:r>
              <a:rPr lang="en-US" altLang="ko-KR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top5 </a:t>
            </a:r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파이차트로 시각화</a:t>
            </a:r>
            <a:r>
              <a:rPr lang="en-US" altLang="ko-KR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(</a:t>
            </a:r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여성</a:t>
            </a:r>
            <a:r>
              <a:rPr lang="en-US" altLang="ko-KR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2614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071036-EAC1-4E78-A15C-70F2B6811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222" y="976307"/>
            <a:ext cx="6099195" cy="98306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EBA5BCC-79B0-417C-B84D-F632CBE20555}"/>
              </a:ext>
            </a:extLst>
          </p:cNvPr>
          <p:cNvCxnSpPr/>
          <p:nvPr/>
        </p:nvCxnSpPr>
        <p:spPr>
          <a:xfrm>
            <a:off x="3357811" y="147245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4D1E56-9D95-408C-BA1A-45C8BE59224C}"/>
              </a:ext>
            </a:extLst>
          </p:cNvPr>
          <p:cNvCxnSpPr/>
          <p:nvPr/>
        </p:nvCxnSpPr>
        <p:spPr>
          <a:xfrm>
            <a:off x="3357811" y="533052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0D158A-EEF1-4918-8D42-7B6C39B604BF}"/>
              </a:ext>
            </a:extLst>
          </p:cNvPr>
          <p:cNvSpPr txBox="1"/>
          <p:nvPr/>
        </p:nvSpPr>
        <p:spPr>
          <a:xfrm>
            <a:off x="1891298" y="167654"/>
            <a:ext cx="5650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성별에 따른 체육시설 이용률 </a:t>
            </a:r>
            <a:r>
              <a:rPr lang="en-US" altLang="ko-KR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top5 </a:t>
            </a:r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파이차트로 시각화</a:t>
            </a:r>
            <a:r>
              <a:rPr lang="en-US" altLang="ko-KR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(</a:t>
            </a:r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남성</a:t>
            </a:r>
            <a:r>
              <a:rPr lang="en-US" altLang="ko-KR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D3E2CE6-1C06-4D49-B8C2-AEDBA472F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" t="31077" r="91" b="57396"/>
          <a:stretch/>
        </p:blipFill>
        <p:spPr>
          <a:xfrm>
            <a:off x="826040" y="717488"/>
            <a:ext cx="7361558" cy="1748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F07EFC-9D73-41AA-9D3B-D56DB81B1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298" y="2043379"/>
            <a:ext cx="5329773" cy="27588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7337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MH_Other_1"/>
          <p:cNvSpPr/>
          <p:nvPr>
            <p:custDataLst>
              <p:tags r:id="rId2"/>
            </p:custDataLst>
          </p:nvPr>
        </p:nvSpPr>
        <p:spPr>
          <a:xfrm rot="21317013">
            <a:off x="1298500" y="1770012"/>
            <a:ext cx="3704999" cy="1316353"/>
          </a:xfrm>
          <a:custGeom>
            <a:avLst/>
            <a:gdLst>
              <a:gd name="connsiteX0" fmla="*/ 0 w 7303435"/>
              <a:gd name="connsiteY0" fmla="*/ 2088232 h 2088232"/>
              <a:gd name="connsiteX1" fmla="*/ 0 w 7303435"/>
              <a:gd name="connsiteY1" fmla="*/ 0 h 2088232"/>
              <a:gd name="connsiteX2" fmla="*/ 7303435 w 7303435"/>
              <a:gd name="connsiteY2" fmla="*/ 2088232 h 2088232"/>
              <a:gd name="connsiteX3" fmla="*/ 0 w 7303435"/>
              <a:gd name="connsiteY3" fmla="*/ 2088232 h 2088232"/>
              <a:gd name="connsiteX0" fmla="*/ 0 w 7303435"/>
              <a:gd name="connsiteY0" fmla="*/ 2088232 h 2088232"/>
              <a:gd name="connsiteX1" fmla="*/ 0 w 7303435"/>
              <a:gd name="connsiteY1" fmla="*/ 0 h 2088232"/>
              <a:gd name="connsiteX2" fmla="*/ 1474907 w 7303435"/>
              <a:gd name="connsiteY2" fmla="*/ 395173 h 2088232"/>
              <a:gd name="connsiteX3" fmla="*/ 7303435 w 7303435"/>
              <a:gd name="connsiteY3" fmla="*/ 2088232 h 2088232"/>
              <a:gd name="connsiteX4" fmla="*/ 0 w 7303435"/>
              <a:gd name="connsiteY4" fmla="*/ 2088232 h 208823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534947"/>
              <a:gd name="connsiteY0" fmla="*/ 2183662 h 2183662"/>
              <a:gd name="connsiteX1" fmla="*/ 0 w 7534947"/>
              <a:gd name="connsiteY1" fmla="*/ 0 h 2183662"/>
              <a:gd name="connsiteX2" fmla="*/ 1487456 w 7534947"/>
              <a:gd name="connsiteY2" fmla="*/ 490603 h 2183662"/>
              <a:gd name="connsiteX3" fmla="*/ 5257711 w 7534947"/>
              <a:gd name="connsiteY3" fmla="*/ 1353965 h 2183662"/>
              <a:gd name="connsiteX4" fmla="*/ 7315984 w 7534947"/>
              <a:gd name="connsiteY4" fmla="*/ 2183662 h 2183662"/>
              <a:gd name="connsiteX5" fmla="*/ 12549 w 7534947"/>
              <a:gd name="connsiteY5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5257711 w 7315984"/>
              <a:gd name="connsiteY3" fmla="*/ 1353965 h 2183662"/>
              <a:gd name="connsiteX4" fmla="*/ 7315984 w 7315984"/>
              <a:gd name="connsiteY4" fmla="*/ 2183662 h 2183662"/>
              <a:gd name="connsiteX5" fmla="*/ 12549 w 7315984"/>
              <a:gd name="connsiteY5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5257711 w 7315984"/>
              <a:gd name="connsiteY3" fmla="*/ 1353965 h 2183662"/>
              <a:gd name="connsiteX4" fmla="*/ 7315984 w 7315984"/>
              <a:gd name="connsiteY4" fmla="*/ 2183662 h 2183662"/>
              <a:gd name="connsiteX5" fmla="*/ 12549 w 7315984"/>
              <a:gd name="connsiteY5" fmla="*/ 2183662 h 2183662"/>
              <a:gd name="connsiteX0" fmla="*/ 12549 w 7315984"/>
              <a:gd name="connsiteY0" fmla="*/ 2262674 h 2262674"/>
              <a:gd name="connsiteX1" fmla="*/ 0 w 7315984"/>
              <a:gd name="connsiteY1" fmla="*/ 79012 h 2262674"/>
              <a:gd name="connsiteX2" fmla="*/ 1487456 w 7315984"/>
              <a:gd name="connsiteY2" fmla="*/ 569615 h 2262674"/>
              <a:gd name="connsiteX3" fmla="*/ 5257711 w 7315984"/>
              <a:gd name="connsiteY3" fmla="*/ 1432977 h 2262674"/>
              <a:gd name="connsiteX4" fmla="*/ 7315984 w 7315984"/>
              <a:gd name="connsiteY4" fmla="*/ 2262674 h 2262674"/>
              <a:gd name="connsiteX5" fmla="*/ 12549 w 7315984"/>
              <a:gd name="connsiteY5" fmla="*/ 2262674 h 2262674"/>
              <a:gd name="connsiteX0" fmla="*/ 12549 w 7315984"/>
              <a:gd name="connsiteY0" fmla="*/ 2254555 h 2254555"/>
              <a:gd name="connsiteX1" fmla="*/ 0 w 7315984"/>
              <a:gd name="connsiteY1" fmla="*/ 70893 h 2254555"/>
              <a:gd name="connsiteX2" fmla="*/ 1487456 w 7315984"/>
              <a:gd name="connsiteY2" fmla="*/ 561496 h 2254555"/>
              <a:gd name="connsiteX3" fmla="*/ 5257711 w 7315984"/>
              <a:gd name="connsiteY3" fmla="*/ 1424858 h 2254555"/>
              <a:gd name="connsiteX4" fmla="*/ 7315984 w 7315984"/>
              <a:gd name="connsiteY4" fmla="*/ 2254555 h 2254555"/>
              <a:gd name="connsiteX5" fmla="*/ 12549 w 7315984"/>
              <a:gd name="connsiteY5" fmla="*/ 2254555 h 2254555"/>
              <a:gd name="connsiteX0" fmla="*/ 12549 w 7315984"/>
              <a:gd name="connsiteY0" fmla="*/ 2254555 h 2254555"/>
              <a:gd name="connsiteX1" fmla="*/ 0 w 7315984"/>
              <a:gd name="connsiteY1" fmla="*/ 70893 h 2254555"/>
              <a:gd name="connsiteX2" fmla="*/ 1487456 w 7315984"/>
              <a:gd name="connsiteY2" fmla="*/ 561496 h 2254555"/>
              <a:gd name="connsiteX3" fmla="*/ 5257711 w 7315984"/>
              <a:gd name="connsiteY3" fmla="*/ 1424858 h 2254555"/>
              <a:gd name="connsiteX4" fmla="*/ 7315984 w 7315984"/>
              <a:gd name="connsiteY4" fmla="*/ 2254555 h 2254555"/>
              <a:gd name="connsiteX5" fmla="*/ 12549 w 7315984"/>
              <a:gd name="connsiteY5" fmla="*/ 2254555 h 2254555"/>
              <a:gd name="connsiteX0" fmla="*/ 12549 w 7315984"/>
              <a:gd name="connsiteY0" fmla="*/ 2254555 h 2254555"/>
              <a:gd name="connsiteX1" fmla="*/ 0 w 7315984"/>
              <a:gd name="connsiteY1" fmla="*/ 70893 h 2254555"/>
              <a:gd name="connsiteX2" fmla="*/ 1487456 w 7315984"/>
              <a:gd name="connsiteY2" fmla="*/ 561496 h 2254555"/>
              <a:gd name="connsiteX3" fmla="*/ 5257711 w 7315984"/>
              <a:gd name="connsiteY3" fmla="*/ 1424858 h 2254555"/>
              <a:gd name="connsiteX4" fmla="*/ 7315984 w 7315984"/>
              <a:gd name="connsiteY4" fmla="*/ 2254555 h 2254555"/>
              <a:gd name="connsiteX5" fmla="*/ 12549 w 7315984"/>
              <a:gd name="connsiteY5" fmla="*/ 2254555 h 2254555"/>
              <a:gd name="connsiteX0" fmla="*/ 12549 w 7315984"/>
              <a:gd name="connsiteY0" fmla="*/ 2260613 h 2260613"/>
              <a:gd name="connsiteX1" fmla="*/ 0 w 7315984"/>
              <a:gd name="connsiteY1" fmla="*/ 76951 h 2260613"/>
              <a:gd name="connsiteX2" fmla="*/ 1487456 w 7315984"/>
              <a:gd name="connsiteY2" fmla="*/ 567554 h 2260613"/>
              <a:gd name="connsiteX3" fmla="*/ 4932506 w 7315984"/>
              <a:gd name="connsiteY3" fmla="*/ 1295697 h 2260613"/>
              <a:gd name="connsiteX4" fmla="*/ 7315984 w 7315984"/>
              <a:gd name="connsiteY4" fmla="*/ 2260613 h 2260613"/>
              <a:gd name="connsiteX5" fmla="*/ 12549 w 7315984"/>
              <a:gd name="connsiteY5" fmla="*/ 2260613 h 2260613"/>
              <a:gd name="connsiteX0" fmla="*/ 12549 w 8211184"/>
              <a:gd name="connsiteY0" fmla="*/ 2260613 h 2260613"/>
              <a:gd name="connsiteX1" fmla="*/ 0 w 8211184"/>
              <a:gd name="connsiteY1" fmla="*/ 76951 h 2260613"/>
              <a:gd name="connsiteX2" fmla="*/ 1487456 w 8211184"/>
              <a:gd name="connsiteY2" fmla="*/ 567554 h 2260613"/>
              <a:gd name="connsiteX3" fmla="*/ 4932506 w 8211184"/>
              <a:gd name="connsiteY3" fmla="*/ 1295697 h 2260613"/>
              <a:gd name="connsiteX4" fmla="*/ 7315984 w 8211184"/>
              <a:gd name="connsiteY4" fmla="*/ 2260613 h 2260613"/>
              <a:gd name="connsiteX5" fmla="*/ 12549 w 8211184"/>
              <a:gd name="connsiteY5" fmla="*/ 2260613 h 2260613"/>
              <a:gd name="connsiteX0" fmla="*/ 12549 w 7372592"/>
              <a:gd name="connsiteY0" fmla="*/ 2260613 h 2273153"/>
              <a:gd name="connsiteX1" fmla="*/ 0 w 7372592"/>
              <a:gd name="connsiteY1" fmla="*/ 76951 h 2273153"/>
              <a:gd name="connsiteX2" fmla="*/ 1487456 w 7372592"/>
              <a:gd name="connsiteY2" fmla="*/ 567554 h 2273153"/>
              <a:gd name="connsiteX3" fmla="*/ 4932506 w 7372592"/>
              <a:gd name="connsiteY3" fmla="*/ 1295697 h 2273153"/>
              <a:gd name="connsiteX4" fmla="*/ 7315984 w 7372592"/>
              <a:gd name="connsiteY4" fmla="*/ 2260613 h 2273153"/>
              <a:gd name="connsiteX5" fmla="*/ 12549 w 7372592"/>
              <a:gd name="connsiteY5" fmla="*/ 2260613 h 2273153"/>
              <a:gd name="connsiteX0" fmla="*/ 12549 w 8860132"/>
              <a:gd name="connsiteY0" fmla="*/ 2260613 h 2509756"/>
              <a:gd name="connsiteX1" fmla="*/ 0 w 8860132"/>
              <a:gd name="connsiteY1" fmla="*/ 76951 h 2509756"/>
              <a:gd name="connsiteX2" fmla="*/ 1487456 w 8860132"/>
              <a:gd name="connsiteY2" fmla="*/ 567554 h 2509756"/>
              <a:gd name="connsiteX3" fmla="*/ 4932506 w 8860132"/>
              <a:gd name="connsiteY3" fmla="*/ 1295697 h 2509756"/>
              <a:gd name="connsiteX4" fmla="*/ 7315984 w 8860132"/>
              <a:gd name="connsiteY4" fmla="*/ 2260613 h 2509756"/>
              <a:gd name="connsiteX5" fmla="*/ 12549 w 8860132"/>
              <a:gd name="connsiteY5" fmla="*/ 2260613 h 2509756"/>
              <a:gd name="connsiteX0" fmla="*/ 12549 w 7586891"/>
              <a:gd name="connsiteY0" fmla="*/ 2257838 h 2343573"/>
              <a:gd name="connsiteX1" fmla="*/ 0 w 7586891"/>
              <a:gd name="connsiteY1" fmla="*/ 74176 h 2343573"/>
              <a:gd name="connsiteX2" fmla="*/ 1487456 w 7586891"/>
              <a:gd name="connsiteY2" fmla="*/ 564779 h 2343573"/>
              <a:gd name="connsiteX3" fmla="*/ 5166074 w 7586891"/>
              <a:gd name="connsiteY3" fmla="*/ 1100407 h 2343573"/>
              <a:gd name="connsiteX4" fmla="*/ 7315984 w 7586891"/>
              <a:gd name="connsiteY4" fmla="*/ 2257838 h 2343573"/>
              <a:gd name="connsiteX5" fmla="*/ 12549 w 7586891"/>
              <a:gd name="connsiteY5" fmla="*/ 2257838 h 2343573"/>
              <a:gd name="connsiteX0" fmla="*/ 12549 w 7607135"/>
              <a:gd name="connsiteY0" fmla="*/ 2257838 h 2343573"/>
              <a:gd name="connsiteX1" fmla="*/ 0 w 7607135"/>
              <a:gd name="connsiteY1" fmla="*/ 74176 h 2343573"/>
              <a:gd name="connsiteX2" fmla="*/ 1487456 w 7607135"/>
              <a:gd name="connsiteY2" fmla="*/ 564779 h 2343573"/>
              <a:gd name="connsiteX3" fmla="*/ 5166074 w 7607135"/>
              <a:gd name="connsiteY3" fmla="*/ 1100407 h 2343573"/>
              <a:gd name="connsiteX4" fmla="*/ 7315984 w 7607135"/>
              <a:gd name="connsiteY4" fmla="*/ 2257838 h 2343573"/>
              <a:gd name="connsiteX5" fmla="*/ 12549 w 7607135"/>
              <a:gd name="connsiteY5" fmla="*/ 2257838 h 2343573"/>
              <a:gd name="connsiteX0" fmla="*/ 12549 w 8176398"/>
              <a:gd name="connsiteY0" fmla="*/ 2257838 h 2521866"/>
              <a:gd name="connsiteX1" fmla="*/ 0 w 8176398"/>
              <a:gd name="connsiteY1" fmla="*/ 74176 h 2521866"/>
              <a:gd name="connsiteX2" fmla="*/ 1487456 w 8176398"/>
              <a:gd name="connsiteY2" fmla="*/ 564779 h 2521866"/>
              <a:gd name="connsiteX3" fmla="*/ 5166074 w 8176398"/>
              <a:gd name="connsiteY3" fmla="*/ 1100407 h 2521866"/>
              <a:gd name="connsiteX4" fmla="*/ 7315984 w 8176398"/>
              <a:gd name="connsiteY4" fmla="*/ 2257838 h 2521866"/>
              <a:gd name="connsiteX5" fmla="*/ 12549 w 8176398"/>
              <a:gd name="connsiteY5" fmla="*/ 2257838 h 2521866"/>
              <a:gd name="connsiteX0" fmla="*/ 12549 w 8176398"/>
              <a:gd name="connsiteY0" fmla="*/ 2183662 h 2447690"/>
              <a:gd name="connsiteX1" fmla="*/ 0 w 8176398"/>
              <a:gd name="connsiteY1" fmla="*/ 0 h 2447690"/>
              <a:gd name="connsiteX2" fmla="*/ 1487456 w 8176398"/>
              <a:gd name="connsiteY2" fmla="*/ 490603 h 2447690"/>
              <a:gd name="connsiteX3" fmla="*/ 5166074 w 8176398"/>
              <a:gd name="connsiteY3" fmla="*/ 1026231 h 2447690"/>
              <a:gd name="connsiteX4" fmla="*/ 7315984 w 8176398"/>
              <a:gd name="connsiteY4" fmla="*/ 2183662 h 2447690"/>
              <a:gd name="connsiteX5" fmla="*/ 12549 w 8176398"/>
              <a:gd name="connsiteY5" fmla="*/ 2183662 h 244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51408" tIns="25709" rIns="51408" bIns="25709" anchor="ctr"/>
          <a:lstStyle/>
          <a:p>
            <a:pPr algn="ctr">
              <a:defRPr/>
            </a:pPr>
            <a:endParaRPr lang="en-US" sz="1000" kern="0" dirty="0">
              <a:solidFill>
                <a:sysClr val="window" lastClr="FFFFFF"/>
              </a:solidFill>
              <a:latin typeface="고도 B" panose="02000503000000020004" pitchFamily="2" charset="-127"/>
              <a:ea typeface="고도 B" panose="02000503000000020004" pitchFamily="2" charset="-127"/>
              <a:cs typeface="+mn-ea"/>
              <a:sym typeface="+mn-lt"/>
            </a:endParaRPr>
          </a:p>
        </p:txBody>
      </p:sp>
      <p:sp>
        <p:nvSpPr>
          <p:cNvPr id="33" name="MH_Other_2"/>
          <p:cNvSpPr/>
          <p:nvPr>
            <p:custDataLst>
              <p:tags r:id="rId3"/>
            </p:custDataLst>
          </p:nvPr>
        </p:nvSpPr>
        <p:spPr>
          <a:xfrm rot="535669">
            <a:off x="1470235" y="1137461"/>
            <a:ext cx="3085683" cy="1097357"/>
          </a:xfrm>
          <a:custGeom>
            <a:avLst/>
            <a:gdLst>
              <a:gd name="connsiteX0" fmla="*/ 0 w 7303435"/>
              <a:gd name="connsiteY0" fmla="*/ 2088232 h 2088232"/>
              <a:gd name="connsiteX1" fmla="*/ 0 w 7303435"/>
              <a:gd name="connsiteY1" fmla="*/ 0 h 2088232"/>
              <a:gd name="connsiteX2" fmla="*/ 7303435 w 7303435"/>
              <a:gd name="connsiteY2" fmla="*/ 2088232 h 2088232"/>
              <a:gd name="connsiteX3" fmla="*/ 0 w 7303435"/>
              <a:gd name="connsiteY3" fmla="*/ 2088232 h 2088232"/>
              <a:gd name="connsiteX0" fmla="*/ 0 w 7303435"/>
              <a:gd name="connsiteY0" fmla="*/ 2088232 h 2088232"/>
              <a:gd name="connsiteX1" fmla="*/ 0 w 7303435"/>
              <a:gd name="connsiteY1" fmla="*/ 0 h 2088232"/>
              <a:gd name="connsiteX2" fmla="*/ 1474907 w 7303435"/>
              <a:gd name="connsiteY2" fmla="*/ 395173 h 2088232"/>
              <a:gd name="connsiteX3" fmla="*/ 7303435 w 7303435"/>
              <a:gd name="connsiteY3" fmla="*/ 2088232 h 2088232"/>
              <a:gd name="connsiteX4" fmla="*/ 0 w 7303435"/>
              <a:gd name="connsiteY4" fmla="*/ 2088232 h 208823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534947"/>
              <a:gd name="connsiteY0" fmla="*/ 2183662 h 2183662"/>
              <a:gd name="connsiteX1" fmla="*/ 0 w 7534947"/>
              <a:gd name="connsiteY1" fmla="*/ 0 h 2183662"/>
              <a:gd name="connsiteX2" fmla="*/ 1487456 w 7534947"/>
              <a:gd name="connsiteY2" fmla="*/ 490603 h 2183662"/>
              <a:gd name="connsiteX3" fmla="*/ 5257711 w 7534947"/>
              <a:gd name="connsiteY3" fmla="*/ 1353965 h 2183662"/>
              <a:gd name="connsiteX4" fmla="*/ 7315984 w 7534947"/>
              <a:gd name="connsiteY4" fmla="*/ 2183662 h 2183662"/>
              <a:gd name="connsiteX5" fmla="*/ 12549 w 7534947"/>
              <a:gd name="connsiteY5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5257711 w 7315984"/>
              <a:gd name="connsiteY3" fmla="*/ 1353965 h 2183662"/>
              <a:gd name="connsiteX4" fmla="*/ 7315984 w 7315984"/>
              <a:gd name="connsiteY4" fmla="*/ 2183662 h 2183662"/>
              <a:gd name="connsiteX5" fmla="*/ 12549 w 7315984"/>
              <a:gd name="connsiteY5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5257711 w 7315984"/>
              <a:gd name="connsiteY3" fmla="*/ 1353965 h 2183662"/>
              <a:gd name="connsiteX4" fmla="*/ 7315984 w 7315984"/>
              <a:gd name="connsiteY4" fmla="*/ 2183662 h 2183662"/>
              <a:gd name="connsiteX5" fmla="*/ 12549 w 7315984"/>
              <a:gd name="connsiteY5" fmla="*/ 2183662 h 2183662"/>
              <a:gd name="connsiteX0" fmla="*/ 12549 w 7315984"/>
              <a:gd name="connsiteY0" fmla="*/ 2262674 h 2262674"/>
              <a:gd name="connsiteX1" fmla="*/ 0 w 7315984"/>
              <a:gd name="connsiteY1" fmla="*/ 79012 h 2262674"/>
              <a:gd name="connsiteX2" fmla="*/ 1487456 w 7315984"/>
              <a:gd name="connsiteY2" fmla="*/ 569615 h 2262674"/>
              <a:gd name="connsiteX3" fmla="*/ 5257711 w 7315984"/>
              <a:gd name="connsiteY3" fmla="*/ 1432977 h 2262674"/>
              <a:gd name="connsiteX4" fmla="*/ 7315984 w 7315984"/>
              <a:gd name="connsiteY4" fmla="*/ 2262674 h 2262674"/>
              <a:gd name="connsiteX5" fmla="*/ 12549 w 7315984"/>
              <a:gd name="connsiteY5" fmla="*/ 2262674 h 2262674"/>
              <a:gd name="connsiteX0" fmla="*/ 12549 w 7315984"/>
              <a:gd name="connsiteY0" fmla="*/ 2254555 h 2254555"/>
              <a:gd name="connsiteX1" fmla="*/ 0 w 7315984"/>
              <a:gd name="connsiteY1" fmla="*/ 70893 h 2254555"/>
              <a:gd name="connsiteX2" fmla="*/ 1487456 w 7315984"/>
              <a:gd name="connsiteY2" fmla="*/ 561496 h 2254555"/>
              <a:gd name="connsiteX3" fmla="*/ 5257711 w 7315984"/>
              <a:gd name="connsiteY3" fmla="*/ 1424858 h 2254555"/>
              <a:gd name="connsiteX4" fmla="*/ 7315984 w 7315984"/>
              <a:gd name="connsiteY4" fmla="*/ 2254555 h 2254555"/>
              <a:gd name="connsiteX5" fmla="*/ 12549 w 7315984"/>
              <a:gd name="connsiteY5" fmla="*/ 2254555 h 2254555"/>
              <a:gd name="connsiteX0" fmla="*/ 12549 w 7315984"/>
              <a:gd name="connsiteY0" fmla="*/ 2254555 h 2254555"/>
              <a:gd name="connsiteX1" fmla="*/ 0 w 7315984"/>
              <a:gd name="connsiteY1" fmla="*/ 70893 h 2254555"/>
              <a:gd name="connsiteX2" fmla="*/ 1487456 w 7315984"/>
              <a:gd name="connsiteY2" fmla="*/ 561496 h 2254555"/>
              <a:gd name="connsiteX3" fmla="*/ 5257711 w 7315984"/>
              <a:gd name="connsiteY3" fmla="*/ 1424858 h 2254555"/>
              <a:gd name="connsiteX4" fmla="*/ 7315984 w 7315984"/>
              <a:gd name="connsiteY4" fmla="*/ 2254555 h 2254555"/>
              <a:gd name="connsiteX5" fmla="*/ 12549 w 7315984"/>
              <a:gd name="connsiteY5" fmla="*/ 2254555 h 2254555"/>
              <a:gd name="connsiteX0" fmla="*/ 12549 w 7315984"/>
              <a:gd name="connsiteY0" fmla="*/ 2254555 h 2254555"/>
              <a:gd name="connsiteX1" fmla="*/ 0 w 7315984"/>
              <a:gd name="connsiteY1" fmla="*/ 70893 h 2254555"/>
              <a:gd name="connsiteX2" fmla="*/ 1487456 w 7315984"/>
              <a:gd name="connsiteY2" fmla="*/ 561496 h 2254555"/>
              <a:gd name="connsiteX3" fmla="*/ 5257711 w 7315984"/>
              <a:gd name="connsiteY3" fmla="*/ 1424858 h 2254555"/>
              <a:gd name="connsiteX4" fmla="*/ 7315984 w 7315984"/>
              <a:gd name="connsiteY4" fmla="*/ 2254555 h 2254555"/>
              <a:gd name="connsiteX5" fmla="*/ 12549 w 7315984"/>
              <a:gd name="connsiteY5" fmla="*/ 2254555 h 2254555"/>
              <a:gd name="connsiteX0" fmla="*/ 12549 w 7315984"/>
              <a:gd name="connsiteY0" fmla="*/ 2260613 h 2260613"/>
              <a:gd name="connsiteX1" fmla="*/ 0 w 7315984"/>
              <a:gd name="connsiteY1" fmla="*/ 76951 h 2260613"/>
              <a:gd name="connsiteX2" fmla="*/ 1487456 w 7315984"/>
              <a:gd name="connsiteY2" fmla="*/ 567554 h 2260613"/>
              <a:gd name="connsiteX3" fmla="*/ 4932506 w 7315984"/>
              <a:gd name="connsiteY3" fmla="*/ 1295697 h 2260613"/>
              <a:gd name="connsiteX4" fmla="*/ 7315984 w 7315984"/>
              <a:gd name="connsiteY4" fmla="*/ 2260613 h 2260613"/>
              <a:gd name="connsiteX5" fmla="*/ 12549 w 7315984"/>
              <a:gd name="connsiteY5" fmla="*/ 2260613 h 2260613"/>
              <a:gd name="connsiteX0" fmla="*/ 12549 w 8211184"/>
              <a:gd name="connsiteY0" fmla="*/ 2260613 h 2260613"/>
              <a:gd name="connsiteX1" fmla="*/ 0 w 8211184"/>
              <a:gd name="connsiteY1" fmla="*/ 76951 h 2260613"/>
              <a:gd name="connsiteX2" fmla="*/ 1487456 w 8211184"/>
              <a:gd name="connsiteY2" fmla="*/ 567554 h 2260613"/>
              <a:gd name="connsiteX3" fmla="*/ 4932506 w 8211184"/>
              <a:gd name="connsiteY3" fmla="*/ 1295697 h 2260613"/>
              <a:gd name="connsiteX4" fmla="*/ 7315984 w 8211184"/>
              <a:gd name="connsiteY4" fmla="*/ 2260613 h 2260613"/>
              <a:gd name="connsiteX5" fmla="*/ 12549 w 8211184"/>
              <a:gd name="connsiteY5" fmla="*/ 2260613 h 2260613"/>
              <a:gd name="connsiteX0" fmla="*/ 12549 w 7372592"/>
              <a:gd name="connsiteY0" fmla="*/ 2260613 h 2273153"/>
              <a:gd name="connsiteX1" fmla="*/ 0 w 7372592"/>
              <a:gd name="connsiteY1" fmla="*/ 76951 h 2273153"/>
              <a:gd name="connsiteX2" fmla="*/ 1487456 w 7372592"/>
              <a:gd name="connsiteY2" fmla="*/ 567554 h 2273153"/>
              <a:gd name="connsiteX3" fmla="*/ 4932506 w 7372592"/>
              <a:gd name="connsiteY3" fmla="*/ 1295697 h 2273153"/>
              <a:gd name="connsiteX4" fmla="*/ 7315984 w 7372592"/>
              <a:gd name="connsiteY4" fmla="*/ 2260613 h 2273153"/>
              <a:gd name="connsiteX5" fmla="*/ 12549 w 7372592"/>
              <a:gd name="connsiteY5" fmla="*/ 2260613 h 2273153"/>
              <a:gd name="connsiteX0" fmla="*/ 12549 w 8860132"/>
              <a:gd name="connsiteY0" fmla="*/ 2260613 h 2509756"/>
              <a:gd name="connsiteX1" fmla="*/ 0 w 8860132"/>
              <a:gd name="connsiteY1" fmla="*/ 76951 h 2509756"/>
              <a:gd name="connsiteX2" fmla="*/ 1487456 w 8860132"/>
              <a:gd name="connsiteY2" fmla="*/ 567554 h 2509756"/>
              <a:gd name="connsiteX3" fmla="*/ 4932506 w 8860132"/>
              <a:gd name="connsiteY3" fmla="*/ 1295697 h 2509756"/>
              <a:gd name="connsiteX4" fmla="*/ 7315984 w 8860132"/>
              <a:gd name="connsiteY4" fmla="*/ 2260613 h 2509756"/>
              <a:gd name="connsiteX5" fmla="*/ 12549 w 8860132"/>
              <a:gd name="connsiteY5" fmla="*/ 2260613 h 2509756"/>
              <a:gd name="connsiteX0" fmla="*/ 12549 w 7586891"/>
              <a:gd name="connsiteY0" fmla="*/ 2257838 h 2343573"/>
              <a:gd name="connsiteX1" fmla="*/ 0 w 7586891"/>
              <a:gd name="connsiteY1" fmla="*/ 74176 h 2343573"/>
              <a:gd name="connsiteX2" fmla="*/ 1487456 w 7586891"/>
              <a:gd name="connsiteY2" fmla="*/ 564779 h 2343573"/>
              <a:gd name="connsiteX3" fmla="*/ 5166074 w 7586891"/>
              <a:gd name="connsiteY3" fmla="*/ 1100407 h 2343573"/>
              <a:gd name="connsiteX4" fmla="*/ 7315984 w 7586891"/>
              <a:gd name="connsiteY4" fmla="*/ 2257838 h 2343573"/>
              <a:gd name="connsiteX5" fmla="*/ 12549 w 7586891"/>
              <a:gd name="connsiteY5" fmla="*/ 2257838 h 2343573"/>
              <a:gd name="connsiteX0" fmla="*/ 12549 w 7607135"/>
              <a:gd name="connsiteY0" fmla="*/ 2257838 h 2343573"/>
              <a:gd name="connsiteX1" fmla="*/ 0 w 7607135"/>
              <a:gd name="connsiteY1" fmla="*/ 74176 h 2343573"/>
              <a:gd name="connsiteX2" fmla="*/ 1487456 w 7607135"/>
              <a:gd name="connsiteY2" fmla="*/ 564779 h 2343573"/>
              <a:gd name="connsiteX3" fmla="*/ 5166074 w 7607135"/>
              <a:gd name="connsiteY3" fmla="*/ 1100407 h 2343573"/>
              <a:gd name="connsiteX4" fmla="*/ 7315984 w 7607135"/>
              <a:gd name="connsiteY4" fmla="*/ 2257838 h 2343573"/>
              <a:gd name="connsiteX5" fmla="*/ 12549 w 7607135"/>
              <a:gd name="connsiteY5" fmla="*/ 2257838 h 2343573"/>
              <a:gd name="connsiteX0" fmla="*/ 12549 w 8176398"/>
              <a:gd name="connsiteY0" fmla="*/ 2257838 h 2521866"/>
              <a:gd name="connsiteX1" fmla="*/ 0 w 8176398"/>
              <a:gd name="connsiteY1" fmla="*/ 74176 h 2521866"/>
              <a:gd name="connsiteX2" fmla="*/ 1487456 w 8176398"/>
              <a:gd name="connsiteY2" fmla="*/ 564779 h 2521866"/>
              <a:gd name="connsiteX3" fmla="*/ 5166074 w 8176398"/>
              <a:gd name="connsiteY3" fmla="*/ 1100407 h 2521866"/>
              <a:gd name="connsiteX4" fmla="*/ 7315984 w 8176398"/>
              <a:gd name="connsiteY4" fmla="*/ 2257838 h 2521866"/>
              <a:gd name="connsiteX5" fmla="*/ 12549 w 8176398"/>
              <a:gd name="connsiteY5" fmla="*/ 2257838 h 2521866"/>
              <a:gd name="connsiteX0" fmla="*/ 12549 w 8176398"/>
              <a:gd name="connsiteY0" fmla="*/ 2183662 h 2447690"/>
              <a:gd name="connsiteX1" fmla="*/ 0 w 8176398"/>
              <a:gd name="connsiteY1" fmla="*/ 0 h 2447690"/>
              <a:gd name="connsiteX2" fmla="*/ 1487456 w 8176398"/>
              <a:gd name="connsiteY2" fmla="*/ 490603 h 2447690"/>
              <a:gd name="connsiteX3" fmla="*/ 5166074 w 8176398"/>
              <a:gd name="connsiteY3" fmla="*/ 1026231 h 2447690"/>
              <a:gd name="connsiteX4" fmla="*/ 7315984 w 8176398"/>
              <a:gd name="connsiteY4" fmla="*/ 2183662 h 2447690"/>
              <a:gd name="connsiteX5" fmla="*/ 12549 w 8176398"/>
              <a:gd name="connsiteY5" fmla="*/ 2183662 h 244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lIns="51408" tIns="25709" rIns="51408" bIns="25709" anchor="ctr"/>
          <a:lstStyle/>
          <a:p>
            <a:pPr algn="ctr"/>
            <a:endParaRPr lang="en-US" sz="1000" kern="0" dirty="0">
              <a:solidFill>
                <a:sysClr val="window" lastClr="FFFFFF"/>
              </a:solidFill>
              <a:latin typeface="고도 B" panose="02000503000000020004" pitchFamily="2" charset="-127"/>
              <a:ea typeface="고도 B" panose="02000503000000020004" pitchFamily="2" charset="-127"/>
              <a:cs typeface="+mn-ea"/>
              <a:sym typeface="+mn-lt"/>
            </a:endParaRPr>
          </a:p>
        </p:txBody>
      </p:sp>
      <p:sp>
        <p:nvSpPr>
          <p:cNvPr id="34" name="MH_Other_3"/>
          <p:cNvSpPr/>
          <p:nvPr>
            <p:custDataLst>
              <p:tags r:id="rId4"/>
            </p:custDataLst>
          </p:nvPr>
        </p:nvSpPr>
        <p:spPr>
          <a:xfrm rot="20062520">
            <a:off x="1443193" y="2706397"/>
            <a:ext cx="2652650" cy="942632"/>
          </a:xfrm>
          <a:custGeom>
            <a:avLst/>
            <a:gdLst>
              <a:gd name="connsiteX0" fmla="*/ 0 w 7303435"/>
              <a:gd name="connsiteY0" fmla="*/ 2088232 h 2088232"/>
              <a:gd name="connsiteX1" fmla="*/ 0 w 7303435"/>
              <a:gd name="connsiteY1" fmla="*/ 0 h 2088232"/>
              <a:gd name="connsiteX2" fmla="*/ 7303435 w 7303435"/>
              <a:gd name="connsiteY2" fmla="*/ 2088232 h 2088232"/>
              <a:gd name="connsiteX3" fmla="*/ 0 w 7303435"/>
              <a:gd name="connsiteY3" fmla="*/ 2088232 h 2088232"/>
              <a:gd name="connsiteX0" fmla="*/ 0 w 7303435"/>
              <a:gd name="connsiteY0" fmla="*/ 2088232 h 2088232"/>
              <a:gd name="connsiteX1" fmla="*/ 0 w 7303435"/>
              <a:gd name="connsiteY1" fmla="*/ 0 h 2088232"/>
              <a:gd name="connsiteX2" fmla="*/ 1474907 w 7303435"/>
              <a:gd name="connsiteY2" fmla="*/ 395173 h 2088232"/>
              <a:gd name="connsiteX3" fmla="*/ 7303435 w 7303435"/>
              <a:gd name="connsiteY3" fmla="*/ 2088232 h 2088232"/>
              <a:gd name="connsiteX4" fmla="*/ 0 w 7303435"/>
              <a:gd name="connsiteY4" fmla="*/ 2088232 h 208823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534947"/>
              <a:gd name="connsiteY0" fmla="*/ 2183662 h 2183662"/>
              <a:gd name="connsiteX1" fmla="*/ 0 w 7534947"/>
              <a:gd name="connsiteY1" fmla="*/ 0 h 2183662"/>
              <a:gd name="connsiteX2" fmla="*/ 1487456 w 7534947"/>
              <a:gd name="connsiteY2" fmla="*/ 490603 h 2183662"/>
              <a:gd name="connsiteX3" fmla="*/ 5257711 w 7534947"/>
              <a:gd name="connsiteY3" fmla="*/ 1353965 h 2183662"/>
              <a:gd name="connsiteX4" fmla="*/ 7315984 w 7534947"/>
              <a:gd name="connsiteY4" fmla="*/ 2183662 h 2183662"/>
              <a:gd name="connsiteX5" fmla="*/ 12549 w 7534947"/>
              <a:gd name="connsiteY5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5257711 w 7315984"/>
              <a:gd name="connsiteY3" fmla="*/ 1353965 h 2183662"/>
              <a:gd name="connsiteX4" fmla="*/ 7315984 w 7315984"/>
              <a:gd name="connsiteY4" fmla="*/ 2183662 h 2183662"/>
              <a:gd name="connsiteX5" fmla="*/ 12549 w 7315984"/>
              <a:gd name="connsiteY5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5257711 w 7315984"/>
              <a:gd name="connsiteY3" fmla="*/ 1353965 h 2183662"/>
              <a:gd name="connsiteX4" fmla="*/ 7315984 w 7315984"/>
              <a:gd name="connsiteY4" fmla="*/ 2183662 h 2183662"/>
              <a:gd name="connsiteX5" fmla="*/ 12549 w 7315984"/>
              <a:gd name="connsiteY5" fmla="*/ 2183662 h 2183662"/>
              <a:gd name="connsiteX0" fmla="*/ 12549 w 7315984"/>
              <a:gd name="connsiteY0" fmla="*/ 2262674 h 2262674"/>
              <a:gd name="connsiteX1" fmla="*/ 0 w 7315984"/>
              <a:gd name="connsiteY1" fmla="*/ 79012 h 2262674"/>
              <a:gd name="connsiteX2" fmla="*/ 1487456 w 7315984"/>
              <a:gd name="connsiteY2" fmla="*/ 569615 h 2262674"/>
              <a:gd name="connsiteX3" fmla="*/ 5257711 w 7315984"/>
              <a:gd name="connsiteY3" fmla="*/ 1432977 h 2262674"/>
              <a:gd name="connsiteX4" fmla="*/ 7315984 w 7315984"/>
              <a:gd name="connsiteY4" fmla="*/ 2262674 h 2262674"/>
              <a:gd name="connsiteX5" fmla="*/ 12549 w 7315984"/>
              <a:gd name="connsiteY5" fmla="*/ 2262674 h 2262674"/>
              <a:gd name="connsiteX0" fmla="*/ 12549 w 7315984"/>
              <a:gd name="connsiteY0" fmla="*/ 2254555 h 2254555"/>
              <a:gd name="connsiteX1" fmla="*/ 0 w 7315984"/>
              <a:gd name="connsiteY1" fmla="*/ 70893 h 2254555"/>
              <a:gd name="connsiteX2" fmla="*/ 1487456 w 7315984"/>
              <a:gd name="connsiteY2" fmla="*/ 561496 h 2254555"/>
              <a:gd name="connsiteX3" fmla="*/ 5257711 w 7315984"/>
              <a:gd name="connsiteY3" fmla="*/ 1424858 h 2254555"/>
              <a:gd name="connsiteX4" fmla="*/ 7315984 w 7315984"/>
              <a:gd name="connsiteY4" fmla="*/ 2254555 h 2254555"/>
              <a:gd name="connsiteX5" fmla="*/ 12549 w 7315984"/>
              <a:gd name="connsiteY5" fmla="*/ 2254555 h 2254555"/>
              <a:gd name="connsiteX0" fmla="*/ 12549 w 7315984"/>
              <a:gd name="connsiteY0" fmla="*/ 2254555 h 2254555"/>
              <a:gd name="connsiteX1" fmla="*/ 0 w 7315984"/>
              <a:gd name="connsiteY1" fmla="*/ 70893 h 2254555"/>
              <a:gd name="connsiteX2" fmla="*/ 1487456 w 7315984"/>
              <a:gd name="connsiteY2" fmla="*/ 561496 h 2254555"/>
              <a:gd name="connsiteX3" fmla="*/ 5257711 w 7315984"/>
              <a:gd name="connsiteY3" fmla="*/ 1424858 h 2254555"/>
              <a:gd name="connsiteX4" fmla="*/ 7315984 w 7315984"/>
              <a:gd name="connsiteY4" fmla="*/ 2254555 h 2254555"/>
              <a:gd name="connsiteX5" fmla="*/ 12549 w 7315984"/>
              <a:gd name="connsiteY5" fmla="*/ 2254555 h 2254555"/>
              <a:gd name="connsiteX0" fmla="*/ 12549 w 7315984"/>
              <a:gd name="connsiteY0" fmla="*/ 2254555 h 2254555"/>
              <a:gd name="connsiteX1" fmla="*/ 0 w 7315984"/>
              <a:gd name="connsiteY1" fmla="*/ 70893 h 2254555"/>
              <a:gd name="connsiteX2" fmla="*/ 1487456 w 7315984"/>
              <a:gd name="connsiteY2" fmla="*/ 561496 h 2254555"/>
              <a:gd name="connsiteX3" fmla="*/ 5257711 w 7315984"/>
              <a:gd name="connsiteY3" fmla="*/ 1424858 h 2254555"/>
              <a:gd name="connsiteX4" fmla="*/ 7315984 w 7315984"/>
              <a:gd name="connsiteY4" fmla="*/ 2254555 h 2254555"/>
              <a:gd name="connsiteX5" fmla="*/ 12549 w 7315984"/>
              <a:gd name="connsiteY5" fmla="*/ 2254555 h 2254555"/>
              <a:gd name="connsiteX0" fmla="*/ 12549 w 7315984"/>
              <a:gd name="connsiteY0" fmla="*/ 2260613 h 2260613"/>
              <a:gd name="connsiteX1" fmla="*/ 0 w 7315984"/>
              <a:gd name="connsiteY1" fmla="*/ 76951 h 2260613"/>
              <a:gd name="connsiteX2" fmla="*/ 1487456 w 7315984"/>
              <a:gd name="connsiteY2" fmla="*/ 567554 h 2260613"/>
              <a:gd name="connsiteX3" fmla="*/ 4932506 w 7315984"/>
              <a:gd name="connsiteY3" fmla="*/ 1295697 h 2260613"/>
              <a:gd name="connsiteX4" fmla="*/ 7315984 w 7315984"/>
              <a:gd name="connsiteY4" fmla="*/ 2260613 h 2260613"/>
              <a:gd name="connsiteX5" fmla="*/ 12549 w 7315984"/>
              <a:gd name="connsiteY5" fmla="*/ 2260613 h 2260613"/>
              <a:gd name="connsiteX0" fmla="*/ 12549 w 8211184"/>
              <a:gd name="connsiteY0" fmla="*/ 2260613 h 2260613"/>
              <a:gd name="connsiteX1" fmla="*/ 0 w 8211184"/>
              <a:gd name="connsiteY1" fmla="*/ 76951 h 2260613"/>
              <a:gd name="connsiteX2" fmla="*/ 1487456 w 8211184"/>
              <a:gd name="connsiteY2" fmla="*/ 567554 h 2260613"/>
              <a:gd name="connsiteX3" fmla="*/ 4932506 w 8211184"/>
              <a:gd name="connsiteY3" fmla="*/ 1295697 h 2260613"/>
              <a:gd name="connsiteX4" fmla="*/ 7315984 w 8211184"/>
              <a:gd name="connsiteY4" fmla="*/ 2260613 h 2260613"/>
              <a:gd name="connsiteX5" fmla="*/ 12549 w 8211184"/>
              <a:gd name="connsiteY5" fmla="*/ 2260613 h 2260613"/>
              <a:gd name="connsiteX0" fmla="*/ 12549 w 7372592"/>
              <a:gd name="connsiteY0" fmla="*/ 2260613 h 2273153"/>
              <a:gd name="connsiteX1" fmla="*/ 0 w 7372592"/>
              <a:gd name="connsiteY1" fmla="*/ 76951 h 2273153"/>
              <a:gd name="connsiteX2" fmla="*/ 1487456 w 7372592"/>
              <a:gd name="connsiteY2" fmla="*/ 567554 h 2273153"/>
              <a:gd name="connsiteX3" fmla="*/ 4932506 w 7372592"/>
              <a:gd name="connsiteY3" fmla="*/ 1295697 h 2273153"/>
              <a:gd name="connsiteX4" fmla="*/ 7315984 w 7372592"/>
              <a:gd name="connsiteY4" fmla="*/ 2260613 h 2273153"/>
              <a:gd name="connsiteX5" fmla="*/ 12549 w 7372592"/>
              <a:gd name="connsiteY5" fmla="*/ 2260613 h 2273153"/>
              <a:gd name="connsiteX0" fmla="*/ 12549 w 8860132"/>
              <a:gd name="connsiteY0" fmla="*/ 2260613 h 2509756"/>
              <a:gd name="connsiteX1" fmla="*/ 0 w 8860132"/>
              <a:gd name="connsiteY1" fmla="*/ 76951 h 2509756"/>
              <a:gd name="connsiteX2" fmla="*/ 1487456 w 8860132"/>
              <a:gd name="connsiteY2" fmla="*/ 567554 h 2509756"/>
              <a:gd name="connsiteX3" fmla="*/ 4932506 w 8860132"/>
              <a:gd name="connsiteY3" fmla="*/ 1295697 h 2509756"/>
              <a:gd name="connsiteX4" fmla="*/ 7315984 w 8860132"/>
              <a:gd name="connsiteY4" fmla="*/ 2260613 h 2509756"/>
              <a:gd name="connsiteX5" fmla="*/ 12549 w 8860132"/>
              <a:gd name="connsiteY5" fmla="*/ 2260613 h 2509756"/>
              <a:gd name="connsiteX0" fmla="*/ 12549 w 7586891"/>
              <a:gd name="connsiteY0" fmla="*/ 2257838 h 2343573"/>
              <a:gd name="connsiteX1" fmla="*/ 0 w 7586891"/>
              <a:gd name="connsiteY1" fmla="*/ 74176 h 2343573"/>
              <a:gd name="connsiteX2" fmla="*/ 1487456 w 7586891"/>
              <a:gd name="connsiteY2" fmla="*/ 564779 h 2343573"/>
              <a:gd name="connsiteX3" fmla="*/ 5166074 w 7586891"/>
              <a:gd name="connsiteY3" fmla="*/ 1100407 h 2343573"/>
              <a:gd name="connsiteX4" fmla="*/ 7315984 w 7586891"/>
              <a:gd name="connsiteY4" fmla="*/ 2257838 h 2343573"/>
              <a:gd name="connsiteX5" fmla="*/ 12549 w 7586891"/>
              <a:gd name="connsiteY5" fmla="*/ 2257838 h 2343573"/>
              <a:gd name="connsiteX0" fmla="*/ 12549 w 7607135"/>
              <a:gd name="connsiteY0" fmla="*/ 2257838 h 2343573"/>
              <a:gd name="connsiteX1" fmla="*/ 0 w 7607135"/>
              <a:gd name="connsiteY1" fmla="*/ 74176 h 2343573"/>
              <a:gd name="connsiteX2" fmla="*/ 1487456 w 7607135"/>
              <a:gd name="connsiteY2" fmla="*/ 564779 h 2343573"/>
              <a:gd name="connsiteX3" fmla="*/ 5166074 w 7607135"/>
              <a:gd name="connsiteY3" fmla="*/ 1100407 h 2343573"/>
              <a:gd name="connsiteX4" fmla="*/ 7315984 w 7607135"/>
              <a:gd name="connsiteY4" fmla="*/ 2257838 h 2343573"/>
              <a:gd name="connsiteX5" fmla="*/ 12549 w 7607135"/>
              <a:gd name="connsiteY5" fmla="*/ 2257838 h 2343573"/>
              <a:gd name="connsiteX0" fmla="*/ 12549 w 8176398"/>
              <a:gd name="connsiteY0" fmla="*/ 2257838 h 2521866"/>
              <a:gd name="connsiteX1" fmla="*/ 0 w 8176398"/>
              <a:gd name="connsiteY1" fmla="*/ 74176 h 2521866"/>
              <a:gd name="connsiteX2" fmla="*/ 1487456 w 8176398"/>
              <a:gd name="connsiteY2" fmla="*/ 564779 h 2521866"/>
              <a:gd name="connsiteX3" fmla="*/ 5166074 w 8176398"/>
              <a:gd name="connsiteY3" fmla="*/ 1100407 h 2521866"/>
              <a:gd name="connsiteX4" fmla="*/ 7315984 w 8176398"/>
              <a:gd name="connsiteY4" fmla="*/ 2257838 h 2521866"/>
              <a:gd name="connsiteX5" fmla="*/ 12549 w 8176398"/>
              <a:gd name="connsiteY5" fmla="*/ 2257838 h 2521866"/>
              <a:gd name="connsiteX0" fmla="*/ 12549 w 8176398"/>
              <a:gd name="connsiteY0" fmla="*/ 2183662 h 2447690"/>
              <a:gd name="connsiteX1" fmla="*/ 0 w 8176398"/>
              <a:gd name="connsiteY1" fmla="*/ 0 h 2447690"/>
              <a:gd name="connsiteX2" fmla="*/ 1487456 w 8176398"/>
              <a:gd name="connsiteY2" fmla="*/ 490603 h 2447690"/>
              <a:gd name="connsiteX3" fmla="*/ 5166074 w 8176398"/>
              <a:gd name="connsiteY3" fmla="*/ 1026231 h 2447690"/>
              <a:gd name="connsiteX4" fmla="*/ 7315984 w 8176398"/>
              <a:gd name="connsiteY4" fmla="*/ 2183662 h 2447690"/>
              <a:gd name="connsiteX5" fmla="*/ 12549 w 8176398"/>
              <a:gd name="connsiteY5" fmla="*/ 2183662 h 244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rgbClr val="DE3E4E"/>
          </a:solidFill>
          <a:ln w="25400" cap="flat" cmpd="sng" algn="ctr">
            <a:solidFill>
              <a:srgbClr val="DE3E4E"/>
            </a:solidFill>
            <a:prstDash val="solid"/>
          </a:ln>
          <a:effectLst/>
        </p:spPr>
        <p:txBody>
          <a:bodyPr lIns="51408" tIns="25709" rIns="51408" bIns="25709" anchor="ctr"/>
          <a:lstStyle/>
          <a:p>
            <a:pPr algn="ctr"/>
            <a:endParaRPr lang="en-US" sz="1000" kern="0" dirty="0">
              <a:solidFill>
                <a:sysClr val="window" lastClr="FFFFFF"/>
              </a:solidFill>
              <a:latin typeface="고도 B" panose="02000503000000020004" pitchFamily="2" charset="-127"/>
              <a:ea typeface="고도 B" panose="02000503000000020004" pitchFamily="2" charset="-127"/>
              <a:cs typeface="+mn-ea"/>
              <a:sym typeface="+mn-lt"/>
            </a:endParaRPr>
          </a:p>
        </p:txBody>
      </p:sp>
      <p:sp>
        <p:nvSpPr>
          <p:cNvPr id="35" name="MH_Other_4"/>
          <p:cNvSpPr/>
          <p:nvPr>
            <p:custDataLst>
              <p:tags r:id="rId5"/>
            </p:custDataLst>
          </p:nvPr>
        </p:nvSpPr>
        <p:spPr>
          <a:xfrm>
            <a:off x="1421482" y="2290264"/>
            <a:ext cx="562238" cy="553217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FFFFFF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5C5C5C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rPr>
              <a:t>02</a:t>
            </a:r>
            <a:endParaRPr lang="en-US" sz="2399" kern="0" dirty="0">
              <a:solidFill>
                <a:srgbClr val="5C5C5C"/>
              </a:solidFill>
              <a:latin typeface="고도 B" panose="02000503000000020004" pitchFamily="2" charset="-127"/>
              <a:ea typeface="고도 B" panose="02000503000000020004" pitchFamily="2" charset="-127"/>
              <a:cs typeface="+mn-ea"/>
              <a:sym typeface="+mn-lt"/>
            </a:endParaRPr>
          </a:p>
        </p:txBody>
      </p:sp>
      <p:sp>
        <p:nvSpPr>
          <p:cNvPr id="36" name="MH_Other_5"/>
          <p:cNvSpPr/>
          <p:nvPr>
            <p:custDataLst>
              <p:tags r:id="rId6"/>
            </p:custDataLst>
          </p:nvPr>
        </p:nvSpPr>
        <p:spPr>
          <a:xfrm>
            <a:off x="1615010" y="1319420"/>
            <a:ext cx="432737" cy="383967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FFFFFF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kern="0" dirty="0">
                <a:solidFill>
                  <a:srgbClr val="5C5C5C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rPr>
              <a:t>01</a:t>
            </a:r>
          </a:p>
        </p:txBody>
      </p:sp>
      <p:sp>
        <p:nvSpPr>
          <p:cNvPr id="37" name="MH_Other_6"/>
          <p:cNvSpPr/>
          <p:nvPr>
            <p:custDataLst>
              <p:tags r:id="rId7"/>
            </p:custDataLst>
          </p:nvPr>
        </p:nvSpPr>
        <p:spPr>
          <a:xfrm>
            <a:off x="1679393" y="3437000"/>
            <a:ext cx="387268" cy="381055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FFFFFF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1600" kern="0" dirty="0">
                <a:solidFill>
                  <a:srgbClr val="5C5C5C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rPr>
              <a:t>03</a:t>
            </a:r>
          </a:p>
        </p:txBody>
      </p:sp>
      <p:sp>
        <p:nvSpPr>
          <p:cNvPr id="38" name="MH_Other_7"/>
          <p:cNvSpPr/>
          <p:nvPr>
            <p:custDataLst>
              <p:tags r:id="rId8"/>
            </p:custDataLst>
          </p:nvPr>
        </p:nvSpPr>
        <p:spPr>
          <a:xfrm rot="19002814">
            <a:off x="1581079" y="3270550"/>
            <a:ext cx="2469999" cy="877172"/>
          </a:xfrm>
          <a:custGeom>
            <a:avLst/>
            <a:gdLst>
              <a:gd name="connsiteX0" fmla="*/ 0 w 7303435"/>
              <a:gd name="connsiteY0" fmla="*/ 2088232 h 2088232"/>
              <a:gd name="connsiteX1" fmla="*/ 0 w 7303435"/>
              <a:gd name="connsiteY1" fmla="*/ 0 h 2088232"/>
              <a:gd name="connsiteX2" fmla="*/ 7303435 w 7303435"/>
              <a:gd name="connsiteY2" fmla="*/ 2088232 h 2088232"/>
              <a:gd name="connsiteX3" fmla="*/ 0 w 7303435"/>
              <a:gd name="connsiteY3" fmla="*/ 2088232 h 2088232"/>
              <a:gd name="connsiteX0" fmla="*/ 0 w 7303435"/>
              <a:gd name="connsiteY0" fmla="*/ 2088232 h 2088232"/>
              <a:gd name="connsiteX1" fmla="*/ 0 w 7303435"/>
              <a:gd name="connsiteY1" fmla="*/ 0 h 2088232"/>
              <a:gd name="connsiteX2" fmla="*/ 1474907 w 7303435"/>
              <a:gd name="connsiteY2" fmla="*/ 395173 h 2088232"/>
              <a:gd name="connsiteX3" fmla="*/ 7303435 w 7303435"/>
              <a:gd name="connsiteY3" fmla="*/ 2088232 h 2088232"/>
              <a:gd name="connsiteX4" fmla="*/ 0 w 7303435"/>
              <a:gd name="connsiteY4" fmla="*/ 2088232 h 208823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534947"/>
              <a:gd name="connsiteY0" fmla="*/ 2183662 h 2183662"/>
              <a:gd name="connsiteX1" fmla="*/ 0 w 7534947"/>
              <a:gd name="connsiteY1" fmla="*/ 0 h 2183662"/>
              <a:gd name="connsiteX2" fmla="*/ 1487456 w 7534947"/>
              <a:gd name="connsiteY2" fmla="*/ 490603 h 2183662"/>
              <a:gd name="connsiteX3" fmla="*/ 5257711 w 7534947"/>
              <a:gd name="connsiteY3" fmla="*/ 1353965 h 2183662"/>
              <a:gd name="connsiteX4" fmla="*/ 7315984 w 7534947"/>
              <a:gd name="connsiteY4" fmla="*/ 2183662 h 2183662"/>
              <a:gd name="connsiteX5" fmla="*/ 12549 w 7534947"/>
              <a:gd name="connsiteY5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5257711 w 7315984"/>
              <a:gd name="connsiteY3" fmla="*/ 1353965 h 2183662"/>
              <a:gd name="connsiteX4" fmla="*/ 7315984 w 7315984"/>
              <a:gd name="connsiteY4" fmla="*/ 2183662 h 2183662"/>
              <a:gd name="connsiteX5" fmla="*/ 12549 w 7315984"/>
              <a:gd name="connsiteY5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5257711 w 7315984"/>
              <a:gd name="connsiteY3" fmla="*/ 1353965 h 2183662"/>
              <a:gd name="connsiteX4" fmla="*/ 7315984 w 7315984"/>
              <a:gd name="connsiteY4" fmla="*/ 2183662 h 2183662"/>
              <a:gd name="connsiteX5" fmla="*/ 12549 w 7315984"/>
              <a:gd name="connsiteY5" fmla="*/ 2183662 h 2183662"/>
              <a:gd name="connsiteX0" fmla="*/ 12549 w 7315984"/>
              <a:gd name="connsiteY0" fmla="*/ 2262674 h 2262674"/>
              <a:gd name="connsiteX1" fmla="*/ 0 w 7315984"/>
              <a:gd name="connsiteY1" fmla="*/ 79012 h 2262674"/>
              <a:gd name="connsiteX2" fmla="*/ 1487456 w 7315984"/>
              <a:gd name="connsiteY2" fmla="*/ 569615 h 2262674"/>
              <a:gd name="connsiteX3" fmla="*/ 5257711 w 7315984"/>
              <a:gd name="connsiteY3" fmla="*/ 1432977 h 2262674"/>
              <a:gd name="connsiteX4" fmla="*/ 7315984 w 7315984"/>
              <a:gd name="connsiteY4" fmla="*/ 2262674 h 2262674"/>
              <a:gd name="connsiteX5" fmla="*/ 12549 w 7315984"/>
              <a:gd name="connsiteY5" fmla="*/ 2262674 h 2262674"/>
              <a:gd name="connsiteX0" fmla="*/ 12549 w 7315984"/>
              <a:gd name="connsiteY0" fmla="*/ 2254555 h 2254555"/>
              <a:gd name="connsiteX1" fmla="*/ 0 w 7315984"/>
              <a:gd name="connsiteY1" fmla="*/ 70893 h 2254555"/>
              <a:gd name="connsiteX2" fmla="*/ 1487456 w 7315984"/>
              <a:gd name="connsiteY2" fmla="*/ 561496 h 2254555"/>
              <a:gd name="connsiteX3" fmla="*/ 5257711 w 7315984"/>
              <a:gd name="connsiteY3" fmla="*/ 1424858 h 2254555"/>
              <a:gd name="connsiteX4" fmla="*/ 7315984 w 7315984"/>
              <a:gd name="connsiteY4" fmla="*/ 2254555 h 2254555"/>
              <a:gd name="connsiteX5" fmla="*/ 12549 w 7315984"/>
              <a:gd name="connsiteY5" fmla="*/ 2254555 h 2254555"/>
              <a:gd name="connsiteX0" fmla="*/ 12549 w 7315984"/>
              <a:gd name="connsiteY0" fmla="*/ 2254555 h 2254555"/>
              <a:gd name="connsiteX1" fmla="*/ 0 w 7315984"/>
              <a:gd name="connsiteY1" fmla="*/ 70893 h 2254555"/>
              <a:gd name="connsiteX2" fmla="*/ 1487456 w 7315984"/>
              <a:gd name="connsiteY2" fmla="*/ 561496 h 2254555"/>
              <a:gd name="connsiteX3" fmla="*/ 5257711 w 7315984"/>
              <a:gd name="connsiteY3" fmla="*/ 1424858 h 2254555"/>
              <a:gd name="connsiteX4" fmla="*/ 7315984 w 7315984"/>
              <a:gd name="connsiteY4" fmla="*/ 2254555 h 2254555"/>
              <a:gd name="connsiteX5" fmla="*/ 12549 w 7315984"/>
              <a:gd name="connsiteY5" fmla="*/ 2254555 h 2254555"/>
              <a:gd name="connsiteX0" fmla="*/ 12549 w 7315984"/>
              <a:gd name="connsiteY0" fmla="*/ 2254555 h 2254555"/>
              <a:gd name="connsiteX1" fmla="*/ 0 w 7315984"/>
              <a:gd name="connsiteY1" fmla="*/ 70893 h 2254555"/>
              <a:gd name="connsiteX2" fmla="*/ 1487456 w 7315984"/>
              <a:gd name="connsiteY2" fmla="*/ 561496 h 2254555"/>
              <a:gd name="connsiteX3" fmla="*/ 5257711 w 7315984"/>
              <a:gd name="connsiteY3" fmla="*/ 1424858 h 2254555"/>
              <a:gd name="connsiteX4" fmla="*/ 7315984 w 7315984"/>
              <a:gd name="connsiteY4" fmla="*/ 2254555 h 2254555"/>
              <a:gd name="connsiteX5" fmla="*/ 12549 w 7315984"/>
              <a:gd name="connsiteY5" fmla="*/ 2254555 h 2254555"/>
              <a:gd name="connsiteX0" fmla="*/ 12549 w 7315984"/>
              <a:gd name="connsiteY0" fmla="*/ 2260613 h 2260613"/>
              <a:gd name="connsiteX1" fmla="*/ 0 w 7315984"/>
              <a:gd name="connsiteY1" fmla="*/ 76951 h 2260613"/>
              <a:gd name="connsiteX2" fmla="*/ 1487456 w 7315984"/>
              <a:gd name="connsiteY2" fmla="*/ 567554 h 2260613"/>
              <a:gd name="connsiteX3" fmla="*/ 4932506 w 7315984"/>
              <a:gd name="connsiteY3" fmla="*/ 1295697 h 2260613"/>
              <a:gd name="connsiteX4" fmla="*/ 7315984 w 7315984"/>
              <a:gd name="connsiteY4" fmla="*/ 2260613 h 2260613"/>
              <a:gd name="connsiteX5" fmla="*/ 12549 w 7315984"/>
              <a:gd name="connsiteY5" fmla="*/ 2260613 h 2260613"/>
              <a:gd name="connsiteX0" fmla="*/ 12549 w 8211184"/>
              <a:gd name="connsiteY0" fmla="*/ 2260613 h 2260613"/>
              <a:gd name="connsiteX1" fmla="*/ 0 w 8211184"/>
              <a:gd name="connsiteY1" fmla="*/ 76951 h 2260613"/>
              <a:gd name="connsiteX2" fmla="*/ 1487456 w 8211184"/>
              <a:gd name="connsiteY2" fmla="*/ 567554 h 2260613"/>
              <a:gd name="connsiteX3" fmla="*/ 4932506 w 8211184"/>
              <a:gd name="connsiteY3" fmla="*/ 1295697 h 2260613"/>
              <a:gd name="connsiteX4" fmla="*/ 7315984 w 8211184"/>
              <a:gd name="connsiteY4" fmla="*/ 2260613 h 2260613"/>
              <a:gd name="connsiteX5" fmla="*/ 12549 w 8211184"/>
              <a:gd name="connsiteY5" fmla="*/ 2260613 h 2260613"/>
              <a:gd name="connsiteX0" fmla="*/ 12549 w 7372592"/>
              <a:gd name="connsiteY0" fmla="*/ 2260613 h 2273153"/>
              <a:gd name="connsiteX1" fmla="*/ 0 w 7372592"/>
              <a:gd name="connsiteY1" fmla="*/ 76951 h 2273153"/>
              <a:gd name="connsiteX2" fmla="*/ 1487456 w 7372592"/>
              <a:gd name="connsiteY2" fmla="*/ 567554 h 2273153"/>
              <a:gd name="connsiteX3" fmla="*/ 4932506 w 7372592"/>
              <a:gd name="connsiteY3" fmla="*/ 1295697 h 2273153"/>
              <a:gd name="connsiteX4" fmla="*/ 7315984 w 7372592"/>
              <a:gd name="connsiteY4" fmla="*/ 2260613 h 2273153"/>
              <a:gd name="connsiteX5" fmla="*/ 12549 w 7372592"/>
              <a:gd name="connsiteY5" fmla="*/ 2260613 h 2273153"/>
              <a:gd name="connsiteX0" fmla="*/ 12549 w 8860132"/>
              <a:gd name="connsiteY0" fmla="*/ 2260613 h 2509756"/>
              <a:gd name="connsiteX1" fmla="*/ 0 w 8860132"/>
              <a:gd name="connsiteY1" fmla="*/ 76951 h 2509756"/>
              <a:gd name="connsiteX2" fmla="*/ 1487456 w 8860132"/>
              <a:gd name="connsiteY2" fmla="*/ 567554 h 2509756"/>
              <a:gd name="connsiteX3" fmla="*/ 4932506 w 8860132"/>
              <a:gd name="connsiteY3" fmla="*/ 1295697 h 2509756"/>
              <a:gd name="connsiteX4" fmla="*/ 7315984 w 8860132"/>
              <a:gd name="connsiteY4" fmla="*/ 2260613 h 2509756"/>
              <a:gd name="connsiteX5" fmla="*/ 12549 w 8860132"/>
              <a:gd name="connsiteY5" fmla="*/ 2260613 h 2509756"/>
              <a:gd name="connsiteX0" fmla="*/ 12549 w 7586891"/>
              <a:gd name="connsiteY0" fmla="*/ 2257838 h 2343573"/>
              <a:gd name="connsiteX1" fmla="*/ 0 w 7586891"/>
              <a:gd name="connsiteY1" fmla="*/ 74176 h 2343573"/>
              <a:gd name="connsiteX2" fmla="*/ 1487456 w 7586891"/>
              <a:gd name="connsiteY2" fmla="*/ 564779 h 2343573"/>
              <a:gd name="connsiteX3" fmla="*/ 5166074 w 7586891"/>
              <a:gd name="connsiteY3" fmla="*/ 1100407 h 2343573"/>
              <a:gd name="connsiteX4" fmla="*/ 7315984 w 7586891"/>
              <a:gd name="connsiteY4" fmla="*/ 2257838 h 2343573"/>
              <a:gd name="connsiteX5" fmla="*/ 12549 w 7586891"/>
              <a:gd name="connsiteY5" fmla="*/ 2257838 h 2343573"/>
              <a:gd name="connsiteX0" fmla="*/ 12549 w 7607135"/>
              <a:gd name="connsiteY0" fmla="*/ 2257838 h 2343573"/>
              <a:gd name="connsiteX1" fmla="*/ 0 w 7607135"/>
              <a:gd name="connsiteY1" fmla="*/ 74176 h 2343573"/>
              <a:gd name="connsiteX2" fmla="*/ 1487456 w 7607135"/>
              <a:gd name="connsiteY2" fmla="*/ 564779 h 2343573"/>
              <a:gd name="connsiteX3" fmla="*/ 5166074 w 7607135"/>
              <a:gd name="connsiteY3" fmla="*/ 1100407 h 2343573"/>
              <a:gd name="connsiteX4" fmla="*/ 7315984 w 7607135"/>
              <a:gd name="connsiteY4" fmla="*/ 2257838 h 2343573"/>
              <a:gd name="connsiteX5" fmla="*/ 12549 w 7607135"/>
              <a:gd name="connsiteY5" fmla="*/ 2257838 h 2343573"/>
              <a:gd name="connsiteX0" fmla="*/ 12549 w 8176398"/>
              <a:gd name="connsiteY0" fmla="*/ 2257838 h 2521866"/>
              <a:gd name="connsiteX1" fmla="*/ 0 w 8176398"/>
              <a:gd name="connsiteY1" fmla="*/ 74176 h 2521866"/>
              <a:gd name="connsiteX2" fmla="*/ 1487456 w 8176398"/>
              <a:gd name="connsiteY2" fmla="*/ 564779 h 2521866"/>
              <a:gd name="connsiteX3" fmla="*/ 5166074 w 8176398"/>
              <a:gd name="connsiteY3" fmla="*/ 1100407 h 2521866"/>
              <a:gd name="connsiteX4" fmla="*/ 7315984 w 8176398"/>
              <a:gd name="connsiteY4" fmla="*/ 2257838 h 2521866"/>
              <a:gd name="connsiteX5" fmla="*/ 12549 w 8176398"/>
              <a:gd name="connsiteY5" fmla="*/ 2257838 h 2521866"/>
              <a:gd name="connsiteX0" fmla="*/ 12549 w 8176398"/>
              <a:gd name="connsiteY0" fmla="*/ 2183662 h 2447690"/>
              <a:gd name="connsiteX1" fmla="*/ 0 w 8176398"/>
              <a:gd name="connsiteY1" fmla="*/ 0 h 2447690"/>
              <a:gd name="connsiteX2" fmla="*/ 1487456 w 8176398"/>
              <a:gd name="connsiteY2" fmla="*/ 490603 h 2447690"/>
              <a:gd name="connsiteX3" fmla="*/ 5166074 w 8176398"/>
              <a:gd name="connsiteY3" fmla="*/ 1026231 h 2447690"/>
              <a:gd name="connsiteX4" fmla="*/ 7315984 w 8176398"/>
              <a:gd name="connsiteY4" fmla="*/ 2183662 h 2447690"/>
              <a:gd name="connsiteX5" fmla="*/ 12549 w 8176398"/>
              <a:gd name="connsiteY5" fmla="*/ 2183662 h 244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rgbClr val="5AB688"/>
          </a:solidFill>
          <a:ln w="25400" cap="flat" cmpd="sng" algn="ctr">
            <a:solidFill>
              <a:srgbClr val="5AB688"/>
            </a:solidFill>
            <a:prstDash val="solid"/>
          </a:ln>
          <a:effectLst/>
        </p:spPr>
        <p:txBody>
          <a:bodyPr lIns="51408" tIns="25709" rIns="51408" bIns="25709" anchor="ctr"/>
          <a:lstStyle/>
          <a:p>
            <a:pPr algn="ctr"/>
            <a:endParaRPr lang="en-US" sz="1000" kern="0" dirty="0">
              <a:solidFill>
                <a:sysClr val="window" lastClr="FFFFFF"/>
              </a:solidFill>
              <a:latin typeface="고도 B" panose="02000503000000020004" pitchFamily="2" charset="-127"/>
              <a:ea typeface="고도 B" panose="02000503000000020004" pitchFamily="2" charset="-127"/>
              <a:cs typeface="+mn-ea"/>
              <a:sym typeface="+mn-lt"/>
            </a:endParaRPr>
          </a:p>
        </p:txBody>
      </p:sp>
      <p:sp>
        <p:nvSpPr>
          <p:cNvPr id="39" name="MH_Other_8"/>
          <p:cNvSpPr/>
          <p:nvPr>
            <p:custDataLst>
              <p:tags r:id="rId9"/>
            </p:custDataLst>
          </p:nvPr>
        </p:nvSpPr>
        <p:spPr>
          <a:xfrm rot="20540294">
            <a:off x="1969674" y="4179727"/>
            <a:ext cx="360469" cy="354683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FFFFFF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1600" kern="0" dirty="0">
                <a:solidFill>
                  <a:srgbClr val="5C5C5C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rPr>
              <a:t>04</a:t>
            </a:r>
          </a:p>
        </p:txBody>
      </p:sp>
      <p:cxnSp>
        <p:nvCxnSpPr>
          <p:cNvPr id="40" name="MH_Other_9"/>
          <p:cNvCxnSpPr/>
          <p:nvPr>
            <p:custDataLst>
              <p:tags r:id="rId10"/>
            </p:custDataLst>
          </p:nvPr>
        </p:nvCxnSpPr>
        <p:spPr>
          <a:xfrm>
            <a:off x="5323685" y="1367720"/>
            <a:ext cx="225347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MH_Other_10"/>
          <p:cNvCxnSpPr/>
          <p:nvPr>
            <p:custDataLst>
              <p:tags r:id="rId11"/>
            </p:custDataLst>
          </p:nvPr>
        </p:nvCxnSpPr>
        <p:spPr>
          <a:xfrm>
            <a:off x="7687233" y="1367720"/>
            <a:ext cx="3398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MH_Other_11"/>
          <p:cNvCxnSpPr/>
          <p:nvPr>
            <p:custDataLst>
              <p:tags r:id="rId12"/>
            </p:custDataLst>
          </p:nvPr>
        </p:nvCxnSpPr>
        <p:spPr>
          <a:xfrm>
            <a:off x="8027126" y="1367722"/>
            <a:ext cx="0" cy="11140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MH_Other_12"/>
          <p:cNvCxnSpPr/>
          <p:nvPr>
            <p:custDataLst>
              <p:tags r:id="rId13"/>
            </p:custDataLst>
          </p:nvPr>
        </p:nvCxnSpPr>
        <p:spPr>
          <a:xfrm>
            <a:off x="5323685" y="4351581"/>
            <a:ext cx="225347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MH_Other_13"/>
          <p:cNvCxnSpPr/>
          <p:nvPr>
            <p:custDataLst>
              <p:tags r:id="rId14"/>
            </p:custDataLst>
          </p:nvPr>
        </p:nvCxnSpPr>
        <p:spPr>
          <a:xfrm>
            <a:off x="7687233" y="4351581"/>
            <a:ext cx="3398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MH_Other_14"/>
          <p:cNvCxnSpPr/>
          <p:nvPr>
            <p:custDataLst>
              <p:tags r:id="rId15"/>
            </p:custDataLst>
          </p:nvPr>
        </p:nvCxnSpPr>
        <p:spPr>
          <a:xfrm>
            <a:off x="8027126" y="3236457"/>
            <a:ext cx="0" cy="11152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MH_SubTitle_3"/>
          <p:cNvSpPr txBox="1"/>
          <p:nvPr>
            <p:custDataLst>
              <p:tags r:id="rId16"/>
            </p:custDataLst>
          </p:nvPr>
        </p:nvSpPr>
        <p:spPr>
          <a:xfrm rot="20049265">
            <a:off x="2084323" y="2947340"/>
            <a:ext cx="1438121" cy="477267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/>
          <a:p>
            <a:pPr algn="just">
              <a:lnSpc>
                <a:spcPct val="110000"/>
              </a:lnSpc>
              <a:defRPr/>
            </a:pPr>
            <a:r>
              <a:rPr lang="en-US" altLang="ko-KR" sz="1600" b="1" kern="0" dirty="0">
                <a:solidFill>
                  <a:srgbClr val="FFFFFF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rPr>
              <a:t>Q&amp;A</a:t>
            </a:r>
            <a:endParaRPr lang="zh-CN" altLang="en-US" sz="1600" b="1" kern="0" dirty="0">
              <a:solidFill>
                <a:srgbClr val="FFFFFF"/>
              </a:solidFill>
              <a:latin typeface="고도 B" panose="02000503000000020004" pitchFamily="2" charset="-127"/>
              <a:cs typeface="+mn-ea"/>
              <a:sym typeface="+mn-lt"/>
            </a:endParaRPr>
          </a:p>
        </p:txBody>
      </p:sp>
      <p:sp>
        <p:nvSpPr>
          <p:cNvPr id="61" name="MH_SubTitle_4"/>
          <p:cNvSpPr txBox="1"/>
          <p:nvPr>
            <p:custDataLst>
              <p:tags r:id="rId17"/>
            </p:custDataLst>
          </p:nvPr>
        </p:nvSpPr>
        <p:spPr>
          <a:xfrm rot="19109607">
            <a:off x="2229036" y="3583882"/>
            <a:ext cx="1166053" cy="399905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/>
          <a:p>
            <a:pPr algn="just">
              <a:lnSpc>
                <a:spcPct val="110000"/>
              </a:lnSpc>
              <a:defRPr/>
            </a:pPr>
            <a:r>
              <a:rPr lang="ko-KR" altLang="en-US" sz="1400" b="1" kern="0" dirty="0">
                <a:solidFill>
                  <a:srgbClr val="FFFFFF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rPr>
              <a:t>출처</a:t>
            </a:r>
            <a:endParaRPr lang="zh-CN" altLang="en-US" sz="1400" b="1" kern="0" dirty="0">
              <a:solidFill>
                <a:srgbClr val="FFFFFF"/>
              </a:solidFill>
              <a:latin typeface="고도 B" panose="02000503000000020004" pitchFamily="2" charset="-127"/>
              <a:cs typeface="+mn-ea"/>
              <a:sym typeface="+mn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EF6DE9-8B66-4C92-8899-24BD88AB26F7}"/>
              </a:ext>
            </a:extLst>
          </p:cNvPr>
          <p:cNvSpPr/>
          <p:nvPr/>
        </p:nvSpPr>
        <p:spPr>
          <a:xfrm>
            <a:off x="216727" y="0"/>
            <a:ext cx="228600" cy="881743"/>
          </a:xfrm>
          <a:prstGeom prst="rect">
            <a:avLst/>
          </a:prstGeom>
          <a:solidFill>
            <a:srgbClr val="5AB688"/>
          </a:solidFill>
          <a:ln>
            <a:solidFill>
              <a:srgbClr val="5AB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10853093-2775-4905-B6EF-94B53953F20E}"/>
              </a:ext>
            </a:extLst>
          </p:cNvPr>
          <p:cNvSpPr/>
          <p:nvPr/>
        </p:nvSpPr>
        <p:spPr>
          <a:xfrm>
            <a:off x="8474529" y="4416879"/>
            <a:ext cx="669471" cy="726621"/>
          </a:xfrm>
          <a:prstGeom prst="triangle">
            <a:avLst>
              <a:gd name="adj" fmla="val 98781"/>
            </a:avLst>
          </a:prstGeom>
          <a:solidFill>
            <a:srgbClr val="DE3E4E"/>
          </a:solidFill>
          <a:ln>
            <a:solidFill>
              <a:srgbClr val="DE3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15DA040-48A0-4EC7-A681-512D034F9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751" y="118259"/>
            <a:ext cx="841731" cy="76269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25D21-54C0-4AA1-A9F2-A9C09C509B34}"/>
              </a:ext>
            </a:extLst>
          </p:cNvPr>
          <p:cNvSpPr txBox="1"/>
          <p:nvPr/>
        </p:nvSpPr>
        <p:spPr>
          <a:xfrm rot="21423819">
            <a:off x="1972542" y="2282938"/>
            <a:ext cx="257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CB18CA-48BE-4CA6-9B2A-F4BF3C53AABB}"/>
              </a:ext>
            </a:extLst>
          </p:cNvPr>
          <p:cNvSpPr txBox="1"/>
          <p:nvPr/>
        </p:nvSpPr>
        <p:spPr>
          <a:xfrm rot="644057">
            <a:off x="2002479" y="1553308"/>
            <a:ext cx="179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분석 배경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55B224-79F9-4693-A611-8FCF9A2EBEF0}"/>
              </a:ext>
            </a:extLst>
          </p:cNvPr>
          <p:cNvSpPr txBox="1"/>
          <p:nvPr/>
        </p:nvSpPr>
        <p:spPr>
          <a:xfrm>
            <a:off x="5276326" y="1843437"/>
            <a:ext cx="31508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데이터 분석</a:t>
            </a:r>
            <a:endParaRPr lang="en-US" altLang="ko-KR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  <a:p>
            <a:endParaRPr lang="en-US" altLang="ko-KR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분석 데이터 소개</a:t>
            </a:r>
            <a:endParaRPr lang="en-US" altLang="ko-KR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데이터 정제 과정</a:t>
            </a:r>
            <a:endParaRPr lang="en-US" altLang="ko-KR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데이터 시각화 및 해석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1008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AEBB755F-48CE-4FCE-B65F-C721183B001E}"/>
              </a:ext>
            </a:extLst>
          </p:cNvPr>
          <p:cNvSpPr/>
          <p:nvPr/>
        </p:nvSpPr>
        <p:spPr>
          <a:xfrm>
            <a:off x="8474529" y="4398375"/>
            <a:ext cx="669471" cy="726621"/>
          </a:xfrm>
          <a:prstGeom prst="triangle">
            <a:avLst>
              <a:gd name="adj" fmla="val 98781"/>
            </a:avLst>
          </a:prstGeom>
          <a:solidFill>
            <a:srgbClr val="DE3E4E"/>
          </a:solidFill>
          <a:ln>
            <a:solidFill>
              <a:srgbClr val="DE3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pic>
        <p:nvPicPr>
          <p:cNvPr id="5" name="图片 58">
            <a:extLst>
              <a:ext uri="{FF2B5EF4-FFF2-40B4-BE49-F238E27FC236}">
                <a16:creationId xmlns:a16="http://schemas.microsoft.com/office/drawing/2014/main" id="{82B5B183-2C5C-4F0B-8848-D84800DDAA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87" y="857076"/>
            <a:ext cx="3743808" cy="3743804"/>
          </a:xfrm>
          <a:custGeom>
            <a:avLst/>
            <a:gdLst>
              <a:gd name="connsiteX0" fmla="*/ 0 w 2940125"/>
              <a:gd name="connsiteY0" fmla="*/ 0 h 3747273"/>
              <a:gd name="connsiteX1" fmla="*/ 2940125 w 2940125"/>
              <a:gd name="connsiteY1" fmla="*/ 0 h 3747273"/>
              <a:gd name="connsiteX2" fmla="*/ 2940125 w 2940125"/>
              <a:gd name="connsiteY2" fmla="*/ 3747273 h 3747273"/>
              <a:gd name="connsiteX3" fmla="*/ 0 w 2940125"/>
              <a:gd name="connsiteY3" fmla="*/ 3747273 h 374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125" h="3747273">
                <a:moveTo>
                  <a:pt x="0" y="0"/>
                </a:moveTo>
                <a:lnTo>
                  <a:pt x="2940125" y="0"/>
                </a:lnTo>
                <a:lnTo>
                  <a:pt x="2940125" y="3747273"/>
                </a:lnTo>
                <a:lnTo>
                  <a:pt x="0" y="3747273"/>
                </a:lnTo>
                <a:close/>
              </a:path>
            </a:pathLst>
          </a:cu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C046D9-542E-4DDD-8F50-06279AE73CAA}"/>
              </a:ext>
            </a:extLst>
          </p:cNvPr>
          <p:cNvCxnSpPr/>
          <p:nvPr/>
        </p:nvCxnSpPr>
        <p:spPr>
          <a:xfrm>
            <a:off x="3196863" y="156813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5CCA4A1-3442-4147-81EA-94B6FF5A84B5}"/>
              </a:ext>
            </a:extLst>
          </p:cNvPr>
          <p:cNvCxnSpPr/>
          <p:nvPr/>
        </p:nvCxnSpPr>
        <p:spPr>
          <a:xfrm>
            <a:off x="3196863" y="542620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7D5E6C3-8477-48B0-AC45-1304B13C2481}"/>
              </a:ext>
            </a:extLst>
          </p:cNvPr>
          <p:cNvSpPr txBox="1"/>
          <p:nvPr/>
        </p:nvSpPr>
        <p:spPr>
          <a:xfrm>
            <a:off x="2923644" y="192257"/>
            <a:ext cx="3912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한국 남성과 여성의 체육시설 이용률</a:t>
            </a:r>
          </a:p>
        </p:txBody>
      </p:sp>
      <p:sp>
        <p:nvSpPr>
          <p:cNvPr id="9" name="Freeform 45">
            <a:extLst>
              <a:ext uri="{FF2B5EF4-FFF2-40B4-BE49-F238E27FC236}">
                <a16:creationId xmlns:a16="http://schemas.microsoft.com/office/drawing/2014/main" id="{C77883CF-EA2A-4202-8EE3-A8C9BDBCD590}"/>
              </a:ext>
            </a:extLst>
          </p:cNvPr>
          <p:cNvSpPr>
            <a:spLocks noEditPoints="1"/>
          </p:cNvSpPr>
          <p:nvPr/>
        </p:nvSpPr>
        <p:spPr bwMode="auto">
          <a:xfrm>
            <a:off x="6100758" y="1539887"/>
            <a:ext cx="310968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고도 B" panose="02000503000000020004" pitchFamily="2" charset="-127"/>
              <a:ea typeface="고도 B" panose="02000503000000020004" pitchFamily="2" charset="-127"/>
              <a:cs typeface="+mn-ea"/>
              <a:sym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33724E-7ACE-4539-9ED3-152670005C28}"/>
              </a:ext>
            </a:extLst>
          </p:cNvPr>
          <p:cNvSpPr txBox="1"/>
          <p:nvPr/>
        </p:nvSpPr>
        <p:spPr>
          <a:xfrm>
            <a:off x="2273642" y="2128813"/>
            <a:ext cx="7965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학생들의 학교 운동장 이용률이 </a:t>
            </a:r>
            <a:endParaRPr lang="en-US" altLang="ko-KR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  <a:p>
            <a:pPr algn="ctr"/>
            <a:r>
              <a:rPr lang="ko-KR" altLang="en-US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높다는 특성을 고려하여 </a:t>
            </a:r>
            <a:endParaRPr lang="en-US" altLang="ko-KR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  <a:p>
            <a:pPr algn="ctr"/>
            <a:r>
              <a:rPr lang="ko-KR" altLang="en-US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학교운동장을 제외한 체육시설의</a:t>
            </a:r>
            <a:r>
              <a:rPr lang="en-US" altLang="ko-KR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 </a:t>
            </a:r>
          </a:p>
          <a:p>
            <a:pPr algn="ctr"/>
            <a:r>
              <a:rPr lang="ko-KR" altLang="en-US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성별에 따른 이용률 시각화 재시도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2B045C-0C18-4D1D-97FB-1AED53F5E928}"/>
              </a:ext>
            </a:extLst>
          </p:cNvPr>
          <p:cNvSpPr/>
          <p:nvPr/>
        </p:nvSpPr>
        <p:spPr>
          <a:xfrm rot="3146941">
            <a:off x="691230" y="2747455"/>
            <a:ext cx="3879133" cy="80045"/>
          </a:xfrm>
          <a:prstGeom prst="rect">
            <a:avLst/>
          </a:prstGeom>
          <a:solidFill>
            <a:srgbClr val="DE3E4E"/>
          </a:solidFill>
          <a:ln>
            <a:solidFill>
              <a:srgbClr val="DE3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E88A59-E1B9-43A0-9721-390910617B0A}"/>
              </a:ext>
            </a:extLst>
          </p:cNvPr>
          <p:cNvSpPr/>
          <p:nvPr/>
        </p:nvSpPr>
        <p:spPr>
          <a:xfrm rot="7672258">
            <a:off x="577225" y="2690749"/>
            <a:ext cx="3879133" cy="80045"/>
          </a:xfrm>
          <a:prstGeom prst="rect">
            <a:avLst/>
          </a:prstGeom>
          <a:solidFill>
            <a:srgbClr val="DE3E4E"/>
          </a:solidFill>
          <a:ln>
            <a:solidFill>
              <a:srgbClr val="DE3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15" name="제목 3">
            <a:extLst>
              <a:ext uri="{FF2B5EF4-FFF2-40B4-BE49-F238E27FC236}">
                <a16:creationId xmlns:a16="http://schemas.microsoft.com/office/drawing/2014/main" id="{9288AEE6-6E8D-4960-88AE-5169C5E7E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679" y="4569897"/>
            <a:ext cx="5110641" cy="762692"/>
          </a:xfrm>
        </p:spPr>
        <p:txBody>
          <a:bodyPr>
            <a:normAutofit/>
          </a:bodyPr>
          <a:lstStyle/>
          <a:p>
            <a:r>
              <a:rPr lang="ko-KR" altLang="en-US" sz="12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데이터 분석 </a:t>
            </a:r>
            <a:r>
              <a:rPr lang="en-US" altLang="ko-KR" sz="12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– </a:t>
            </a:r>
            <a:r>
              <a:rPr lang="ko-KR" altLang="en-US" sz="12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데이터 시각화 및 해석</a:t>
            </a:r>
          </a:p>
        </p:txBody>
      </p:sp>
    </p:spTree>
    <p:extLst>
      <p:ext uri="{BB962C8B-B14F-4D97-AF65-F5344CB8AC3E}">
        <p14:creationId xmlns:p14="http://schemas.microsoft.com/office/powerpoint/2010/main" val="2651201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C046D9-542E-4DDD-8F50-06279AE73CAA}"/>
              </a:ext>
            </a:extLst>
          </p:cNvPr>
          <p:cNvCxnSpPr/>
          <p:nvPr/>
        </p:nvCxnSpPr>
        <p:spPr>
          <a:xfrm>
            <a:off x="3205489" y="302674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5CCA4A1-3442-4147-81EA-94B6FF5A84B5}"/>
              </a:ext>
            </a:extLst>
          </p:cNvPr>
          <p:cNvCxnSpPr/>
          <p:nvPr/>
        </p:nvCxnSpPr>
        <p:spPr>
          <a:xfrm>
            <a:off x="3205489" y="749766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7D5E6C3-8477-48B0-AC45-1304B13C2481}"/>
              </a:ext>
            </a:extLst>
          </p:cNvPr>
          <p:cNvSpPr txBox="1"/>
          <p:nvPr/>
        </p:nvSpPr>
        <p:spPr>
          <a:xfrm>
            <a:off x="2932270" y="338118"/>
            <a:ext cx="3912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한국 남성과 여성의 체육시설 이용률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711D56-B7F9-49AF-9CE0-9E2F452A2F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" r="2994"/>
          <a:stretch/>
        </p:blipFill>
        <p:spPr>
          <a:xfrm>
            <a:off x="426521" y="2967616"/>
            <a:ext cx="8290958" cy="1611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CBC85F-84C6-4F46-8E24-7A8C5F281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21" y="1089974"/>
            <a:ext cx="8290958" cy="16113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4892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719A0F9-9065-4EB8-B816-1C9D0E5DA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4"/>
          <a:stretch/>
        </p:blipFill>
        <p:spPr>
          <a:xfrm>
            <a:off x="996708" y="603905"/>
            <a:ext cx="6891792" cy="448625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C046D9-542E-4DDD-8F50-06279AE73CAA}"/>
              </a:ext>
            </a:extLst>
          </p:cNvPr>
          <p:cNvCxnSpPr/>
          <p:nvPr/>
        </p:nvCxnSpPr>
        <p:spPr>
          <a:xfrm>
            <a:off x="3196863" y="156813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5CCA4A1-3442-4147-81EA-94B6FF5A84B5}"/>
              </a:ext>
            </a:extLst>
          </p:cNvPr>
          <p:cNvCxnSpPr/>
          <p:nvPr/>
        </p:nvCxnSpPr>
        <p:spPr>
          <a:xfrm>
            <a:off x="3196863" y="603905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7D5E6C3-8477-48B0-AC45-1304B13C2481}"/>
              </a:ext>
            </a:extLst>
          </p:cNvPr>
          <p:cNvSpPr txBox="1"/>
          <p:nvPr/>
        </p:nvSpPr>
        <p:spPr>
          <a:xfrm>
            <a:off x="2923644" y="192257"/>
            <a:ext cx="3912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한국 남성과 여성의 체육시설 이용률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26EBD7-A9CD-4C70-892F-944BF9A9273C}"/>
              </a:ext>
            </a:extLst>
          </p:cNvPr>
          <p:cNvSpPr/>
          <p:nvPr/>
        </p:nvSpPr>
        <p:spPr>
          <a:xfrm>
            <a:off x="3033652" y="1127352"/>
            <a:ext cx="3559534" cy="400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14" name="Freeform 45">
            <a:extLst>
              <a:ext uri="{FF2B5EF4-FFF2-40B4-BE49-F238E27FC236}">
                <a16:creationId xmlns:a16="http://schemas.microsoft.com/office/drawing/2014/main" id="{4D127368-CB6F-4AF8-8E75-C846DF79D202}"/>
              </a:ext>
            </a:extLst>
          </p:cNvPr>
          <p:cNvSpPr>
            <a:spLocks noEditPoints="1"/>
          </p:cNvSpPr>
          <p:nvPr/>
        </p:nvSpPr>
        <p:spPr bwMode="auto">
          <a:xfrm>
            <a:off x="2768160" y="1171923"/>
            <a:ext cx="310968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고도 B" panose="02000503000000020004" pitchFamily="2" charset="-127"/>
              <a:ea typeface="고도 B" panose="02000503000000020004" pitchFamily="2" charset="-127"/>
              <a:cs typeface="+mn-ea"/>
              <a:sym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F1DDB4-EE40-45AA-9F29-1BEDFE7E2620}"/>
              </a:ext>
            </a:extLst>
          </p:cNvPr>
          <p:cNvSpPr txBox="1"/>
          <p:nvPr/>
        </p:nvSpPr>
        <p:spPr>
          <a:xfrm>
            <a:off x="3168692" y="1127352"/>
            <a:ext cx="3422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약수터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&gt;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공원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 &gt;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사설체력단련장</a:t>
            </a:r>
          </a:p>
          <a:p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0324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C62315-4686-44E8-BC45-CB3BA4D5D0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2"/>
          <a:stretch/>
        </p:blipFill>
        <p:spPr>
          <a:xfrm>
            <a:off x="1170411" y="603905"/>
            <a:ext cx="6770224" cy="4455266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C046D9-542E-4DDD-8F50-06279AE73CAA}"/>
              </a:ext>
            </a:extLst>
          </p:cNvPr>
          <p:cNvCxnSpPr/>
          <p:nvPr/>
        </p:nvCxnSpPr>
        <p:spPr>
          <a:xfrm>
            <a:off x="3196863" y="156813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5CCA4A1-3442-4147-81EA-94B6FF5A84B5}"/>
              </a:ext>
            </a:extLst>
          </p:cNvPr>
          <p:cNvCxnSpPr/>
          <p:nvPr/>
        </p:nvCxnSpPr>
        <p:spPr>
          <a:xfrm>
            <a:off x="3196863" y="603905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7D5E6C3-8477-48B0-AC45-1304B13C2481}"/>
              </a:ext>
            </a:extLst>
          </p:cNvPr>
          <p:cNvSpPr txBox="1"/>
          <p:nvPr/>
        </p:nvSpPr>
        <p:spPr>
          <a:xfrm>
            <a:off x="2923644" y="192257"/>
            <a:ext cx="3912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한국 남성과 여성의 체육시설 이용률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26EBD7-A9CD-4C70-892F-944BF9A9273C}"/>
              </a:ext>
            </a:extLst>
          </p:cNvPr>
          <p:cNvSpPr/>
          <p:nvPr/>
        </p:nvSpPr>
        <p:spPr>
          <a:xfrm>
            <a:off x="2923644" y="1113264"/>
            <a:ext cx="3559534" cy="400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14" name="Freeform 45">
            <a:extLst>
              <a:ext uri="{FF2B5EF4-FFF2-40B4-BE49-F238E27FC236}">
                <a16:creationId xmlns:a16="http://schemas.microsoft.com/office/drawing/2014/main" id="{4D127368-CB6F-4AF8-8E75-C846DF79D202}"/>
              </a:ext>
            </a:extLst>
          </p:cNvPr>
          <p:cNvSpPr>
            <a:spLocks noEditPoints="1"/>
          </p:cNvSpPr>
          <p:nvPr/>
        </p:nvSpPr>
        <p:spPr bwMode="auto">
          <a:xfrm>
            <a:off x="2653077" y="1157835"/>
            <a:ext cx="310968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고도 B" panose="02000503000000020004" pitchFamily="2" charset="-127"/>
              <a:ea typeface="고도 B" panose="02000503000000020004" pitchFamily="2" charset="-127"/>
              <a:cs typeface="+mn-ea"/>
              <a:sym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F1DDB4-EE40-45AA-9F29-1BEDFE7E2620}"/>
              </a:ext>
            </a:extLst>
          </p:cNvPr>
          <p:cNvSpPr txBox="1"/>
          <p:nvPr/>
        </p:nvSpPr>
        <p:spPr>
          <a:xfrm>
            <a:off x="2923644" y="1157835"/>
            <a:ext cx="44027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1" i="0" dirty="0">
                <a:solidFill>
                  <a:srgbClr val="000000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공원 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&gt; 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약수터 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&gt; 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공터 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&gt; 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사설 체력단련장</a:t>
            </a:r>
          </a:p>
          <a:p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425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5019DA5-CB36-4699-8C43-5FDFDEFAB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" t="38760" r="31898"/>
          <a:stretch/>
        </p:blipFill>
        <p:spPr>
          <a:xfrm>
            <a:off x="1592290" y="1894248"/>
            <a:ext cx="5926465" cy="2901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92678D-D8D9-4FE3-8DF7-DCCA347C93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t="10780" r="1476" b="67568"/>
          <a:stretch/>
        </p:blipFill>
        <p:spPr>
          <a:xfrm>
            <a:off x="433757" y="730616"/>
            <a:ext cx="8243532" cy="9638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69BA089-1480-4592-87A2-5847EFD549FA}"/>
              </a:ext>
            </a:extLst>
          </p:cNvPr>
          <p:cNvCxnSpPr/>
          <p:nvPr/>
        </p:nvCxnSpPr>
        <p:spPr>
          <a:xfrm>
            <a:off x="3196863" y="156813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EAD9A8D-2BBC-41DD-81F6-124876F289F5}"/>
              </a:ext>
            </a:extLst>
          </p:cNvPr>
          <p:cNvCxnSpPr/>
          <p:nvPr/>
        </p:nvCxnSpPr>
        <p:spPr>
          <a:xfrm>
            <a:off x="3196863" y="542620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E9FC4D-296C-468D-83AC-6599FCBD3D72}"/>
              </a:ext>
            </a:extLst>
          </p:cNvPr>
          <p:cNvSpPr txBox="1"/>
          <p:nvPr/>
        </p:nvSpPr>
        <p:spPr>
          <a:xfrm>
            <a:off x="2923644" y="192257"/>
            <a:ext cx="3912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한국 수도인 서울 지역의 이용률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DBB12E-AE75-40BC-98BB-F6227E8F9EAC}"/>
              </a:ext>
            </a:extLst>
          </p:cNvPr>
          <p:cNvSpPr txBox="1"/>
          <p:nvPr/>
        </p:nvSpPr>
        <p:spPr>
          <a:xfrm>
            <a:off x="2923644" y="3995929"/>
            <a:ext cx="4893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사설체력단련장 </a:t>
            </a:r>
            <a:r>
              <a:rPr lang="en-US" altLang="ko-KR" sz="20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&gt; </a:t>
            </a:r>
            <a:r>
              <a:rPr lang="ko-KR" altLang="en-US" sz="20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공원 </a:t>
            </a:r>
            <a:r>
              <a:rPr lang="en-US" altLang="ko-KR" sz="20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&gt; </a:t>
            </a:r>
            <a:r>
              <a:rPr lang="ko-KR" altLang="en-US" sz="20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약수터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1F8FB5-FFD7-4623-86C7-02F833D60CB8}"/>
              </a:ext>
            </a:extLst>
          </p:cNvPr>
          <p:cNvSpPr/>
          <p:nvPr/>
        </p:nvSpPr>
        <p:spPr>
          <a:xfrm>
            <a:off x="2923644" y="3995929"/>
            <a:ext cx="3559534" cy="400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15" name="Freeform 45">
            <a:extLst>
              <a:ext uri="{FF2B5EF4-FFF2-40B4-BE49-F238E27FC236}">
                <a16:creationId xmlns:a16="http://schemas.microsoft.com/office/drawing/2014/main" id="{1C4C51DC-FD99-48C7-A6F3-D48C4DB09DD2}"/>
              </a:ext>
            </a:extLst>
          </p:cNvPr>
          <p:cNvSpPr>
            <a:spLocks noEditPoints="1"/>
          </p:cNvSpPr>
          <p:nvPr/>
        </p:nvSpPr>
        <p:spPr bwMode="auto">
          <a:xfrm>
            <a:off x="2680755" y="4040500"/>
            <a:ext cx="310968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고도 B" panose="02000503000000020004" pitchFamily="2" charset="-127"/>
              <a:ea typeface="고도 B" panose="02000503000000020004" pitchFamily="2" charset="-127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2498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C046D9-542E-4DDD-8F50-06279AE73CAA}"/>
              </a:ext>
            </a:extLst>
          </p:cNvPr>
          <p:cNvCxnSpPr/>
          <p:nvPr/>
        </p:nvCxnSpPr>
        <p:spPr>
          <a:xfrm>
            <a:off x="3196863" y="156813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5CCA4A1-3442-4147-81EA-94B6FF5A84B5}"/>
              </a:ext>
            </a:extLst>
          </p:cNvPr>
          <p:cNvCxnSpPr/>
          <p:nvPr/>
        </p:nvCxnSpPr>
        <p:spPr>
          <a:xfrm>
            <a:off x="3196863" y="603905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7D5E6C3-8477-48B0-AC45-1304B13C2481}"/>
              </a:ext>
            </a:extLst>
          </p:cNvPr>
          <p:cNvSpPr txBox="1"/>
          <p:nvPr/>
        </p:nvSpPr>
        <p:spPr>
          <a:xfrm>
            <a:off x="2923644" y="192257"/>
            <a:ext cx="3912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우리나라 학생들의 체육시설 이용률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6929C3-4883-4B61-ABAF-102031336A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" t="4059" r="3594" b="5491"/>
          <a:stretch/>
        </p:blipFill>
        <p:spPr>
          <a:xfrm>
            <a:off x="220749" y="1165186"/>
            <a:ext cx="8669547" cy="38215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6519E2-EABB-47CE-AB92-998665DA1F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50"/>
          <a:stretch/>
        </p:blipFill>
        <p:spPr>
          <a:xfrm>
            <a:off x="1751163" y="696017"/>
            <a:ext cx="5727940" cy="11167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E9058A-4E61-47E2-ADC9-0BEC17D0C0AE}"/>
              </a:ext>
            </a:extLst>
          </p:cNvPr>
          <p:cNvSpPr/>
          <p:nvPr/>
        </p:nvSpPr>
        <p:spPr>
          <a:xfrm rot="18836627">
            <a:off x="305150" y="4134728"/>
            <a:ext cx="1411326" cy="4059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278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C046D9-542E-4DDD-8F50-06279AE73CAA}"/>
              </a:ext>
            </a:extLst>
          </p:cNvPr>
          <p:cNvCxnSpPr/>
          <p:nvPr/>
        </p:nvCxnSpPr>
        <p:spPr>
          <a:xfrm>
            <a:off x="3196863" y="156813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5CCA4A1-3442-4147-81EA-94B6FF5A84B5}"/>
              </a:ext>
            </a:extLst>
          </p:cNvPr>
          <p:cNvCxnSpPr/>
          <p:nvPr/>
        </p:nvCxnSpPr>
        <p:spPr>
          <a:xfrm>
            <a:off x="3196863" y="603905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7D5E6C3-8477-48B0-AC45-1304B13C2481}"/>
              </a:ext>
            </a:extLst>
          </p:cNvPr>
          <p:cNvSpPr txBox="1"/>
          <p:nvPr/>
        </p:nvSpPr>
        <p:spPr>
          <a:xfrm>
            <a:off x="2923644" y="192257"/>
            <a:ext cx="3912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사설 체력 </a:t>
            </a:r>
            <a:r>
              <a:rPr lang="ko-KR" altLang="en-US" sz="1600" dirty="0" err="1">
                <a:latin typeface="THE명품명조2B" panose="02020603020101020101" pitchFamily="18" charset="-127"/>
                <a:ea typeface="THE명품명조2B" panose="02020603020101020101" pitchFamily="18" charset="-127"/>
              </a:rPr>
              <a:t>단련장</a:t>
            </a:r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 이용 </a:t>
            </a:r>
            <a:r>
              <a:rPr lang="ko-KR" altLang="en-US" sz="1600" dirty="0" err="1">
                <a:latin typeface="THE명품명조2B" panose="02020603020101020101" pitchFamily="18" charset="-127"/>
                <a:ea typeface="THE명품명조2B" panose="02020603020101020101" pitchFamily="18" charset="-127"/>
              </a:rPr>
              <a:t>나이대</a:t>
            </a:r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7E9974-1D41-40FC-BAA2-36ACB27A0F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30"/>
          <a:stretch/>
        </p:blipFill>
        <p:spPr>
          <a:xfrm>
            <a:off x="1161534" y="712255"/>
            <a:ext cx="6425514" cy="11791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FE8321-57FF-41A0-BCFF-311242DFE6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" t="254" r="4513" b="9847"/>
          <a:stretch/>
        </p:blipFill>
        <p:spPr>
          <a:xfrm>
            <a:off x="1755493" y="1999757"/>
            <a:ext cx="3244055" cy="293694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Straight Connector 45">
            <a:extLst>
              <a:ext uri="{FF2B5EF4-FFF2-40B4-BE49-F238E27FC236}">
                <a16:creationId xmlns:a16="http://schemas.microsoft.com/office/drawing/2014/main" id="{5667AD43-38C9-4D2B-ADCB-D841A53F697B}"/>
              </a:ext>
            </a:extLst>
          </p:cNvPr>
          <p:cNvCxnSpPr/>
          <p:nvPr/>
        </p:nvCxnSpPr>
        <p:spPr>
          <a:xfrm>
            <a:off x="5462407" y="3387683"/>
            <a:ext cx="557003" cy="161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47">
            <a:extLst>
              <a:ext uri="{FF2B5EF4-FFF2-40B4-BE49-F238E27FC236}">
                <a16:creationId xmlns:a16="http://schemas.microsoft.com/office/drawing/2014/main" id="{1B2FFB5E-A017-45E9-9370-CF486EE28FD4}"/>
              </a:ext>
            </a:extLst>
          </p:cNvPr>
          <p:cNvSpPr/>
          <p:nvPr/>
        </p:nvSpPr>
        <p:spPr>
          <a:xfrm flipH="1">
            <a:off x="5003530" y="2204988"/>
            <a:ext cx="1044267" cy="2367006"/>
          </a:xfrm>
          <a:prstGeom prst="arc">
            <a:avLst>
              <a:gd name="adj1" fmla="val 16200000"/>
              <a:gd name="adj2" fmla="val 20450314"/>
            </a:avLst>
          </a:prstGeom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sz="1200" dirty="0">
              <a:latin typeface="고도 B" panose="02000503000000020004" pitchFamily="2" charset="-127"/>
              <a:ea typeface="고도 B" panose="02000503000000020004" pitchFamily="2" charset="-127"/>
              <a:cs typeface="+mn-ea"/>
              <a:sym typeface="+mn-lt"/>
            </a:endParaRPr>
          </a:p>
        </p:txBody>
      </p:sp>
      <p:sp>
        <p:nvSpPr>
          <p:cNvPr id="19" name="Rectangle: Rounded Corners 49">
            <a:extLst>
              <a:ext uri="{FF2B5EF4-FFF2-40B4-BE49-F238E27FC236}">
                <a16:creationId xmlns:a16="http://schemas.microsoft.com/office/drawing/2014/main" id="{9CBF7A33-FEFA-40AE-AA79-93C50470265A}"/>
              </a:ext>
            </a:extLst>
          </p:cNvPr>
          <p:cNvSpPr/>
          <p:nvPr/>
        </p:nvSpPr>
        <p:spPr bwMode="auto">
          <a:xfrm>
            <a:off x="5474795" y="2072852"/>
            <a:ext cx="1113884" cy="37882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>
            <a:noFill/>
            <a:round/>
          </a:ln>
        </p:spPr>
        <p:txBody>
          <a:bodyPr vert="horz" wrap="none" lIns="68580" tIns="34290" rIns="68580" bIns="34290" anchor="ctr" anchorCtr="1" compatLnSpc="1">
            <a:normAutofit fontScale="92500" lnSpcReduction="20000"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  <a:cs typeface="+mn-ea"/>
                <a:sym typeface="+mn-lt"/>
              </a:rPr>
              <a:t>20</a:t>
            </a:r>
            <a:r>
              <a:rPr lang="ko-KR" altLang="en-US" sz="1600" b="1" dirty="0">
                <a:solidFill>
                  <a:schemeClr val="bg1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  <a:cs typeface="+mn-ea"/>
                <a:sym typeface="+mn-lt"/>
              </a:rPr>
              <a:t>대</a:t>
            </a:r>
            <a:endParaRPr lang="zh-CN" altLang="en-US" sz="1600" b="1" dirty="0">
              <a:solidFill>
                <a:schemeClr val="bg1"/>
              </a:solidFill>
              <a:latin typeface="THE명품명조2B" panose="02020603020101020101" pitchFamily="18" charset="-127"/>
              <a:cs typeface="+mn-ea"/>
              <a:sym typeface="+mn-lt"/>
            </a:endParaRPr>
          </a:p>
        </p:txBody>
      </p:sp>
      <p:sp>
        <p:nvSpPr>
          <p:cNvPr id="20" name="Rectangle: Rounded Corners 50">
            <a:extLst>
              <a:ext uri="{FF2B5EF4-FFF2-40B4-BE49-F238E27FC236}">
                <a16:creationId xmlns:a16="http://schemas.microsoft.com/office/drawing/2014/main" id="{B33F403C-C731-4559-8E3C-61738C235FBD}"/>
              </a:ext>
            </a:extLst>
          </p:cNvPr>
          <p:cNvSpPr/>
          <p:nvPr/>
        </p:nvSpPr>
        <p:spPr bwMode="auto">
          <a:xfrm>
            <a:off x="5521217" y="4386985"/>
            <a:ext cx="1113884" cy="37882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19050">
            <a:noFill/>
            <a:round/>
          </a:ln>
        </p:spPr>
        <p:txBody>
          <a:bodyPr vert="horz" wrap="none" lIns="68580" tIns="34290" rIns="68580" bIns="34290" anchor="ctr" anchorCtr="1" compatLnSpc="1">
            <a:normAutofit fontScale="92500" lnSpcReduction="20000"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  <a:cs typeface="+mn-ea"/>
                <a:sym typeface="+mn-lt"/>
              </a:rPr>
              <a:t>40</a:t>
            </a:r>
            <a:r>
              <a:rPr lang="ko-KR" altLang="en-US" sz="1600" b="1" dirty="0">
                <a:solidFill>
                  <a:schemeClr val="bg1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  <a:cs typeface="+mn-ea"/>
                <a:sym typeface="+mn-lt"/>
              </a:rPr>
              <a:t>대</a:t>
            </a:r>
            <a:endParaRPr lang="zh-CN" altLang="en-US" sz="1600" b="1" dirty="0">
              <a:solidFill>
                <a:schemeClr val="bg1"/>
              </a:solidFill>
              <a:latin typeface="THE명품명조2B" panose="02020603020101020101" pitchFamily="18" charset="-127"/>
              <a:cs typeface="+mn-ea"/>
              <a:sym typeface="+mn-lt"/>
            </a:endParaRPr>
          </a:p>
        </p:txBody>
      </p:sp>
      <p:sp>
        <p:nvSpPr>
          <p:cNvPr id="21" name="Rectangle: Rounded Corners 75">
            <a:extLst>
              <a:ext uri="{FF2B5EF4-FFF2-40B4-BE49-F238E27FC236}">
                <a16:creationId xmlns:a16="http://schemas.microsoft.com/office/drawing/2014/main" id="{FAE36C26-66C3-4B68-871D-CEC0B33372DA}"/>
              </a:ext>
            </a:extLst>
          </p:cNvPr>
          <p:cNvSpPr/>
          <p:nvPr/>
        </p:nvSpPr>
        <p:spPr bwMode="auto">
          <a:xfrm>
            <a:off x="6018444" y="3195618"/>
            <a:ext cx="1113884" cy="37882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>
            <a:noFill/>
            <a:round/>
          </a:ln>
        </p:spPr>
        <p:txBody>
          <a:bodyPr vert="horz" wrap="none" lIns="68580" tIns="34290" rIns="68580" bIns="34290" anchor="ctr" anchorCtr="1" compatLnSpc="1">
            <a:normAutofit fontScale="92500" lnSpcReduction="20000"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  <a:cs typeface="+mn-ea"/>
                <a:sym typeface="+mn-lt"/>
              </a:rPr>
              <a:t>30</a:t>
            </a:r>
            <a:r>
              <a:rPr lang="ko-KR" altLang="en-US" sz="1600" b="1" dirty="0">
                <a:solidFill>
                  <a:schemeClr val="bg1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  <a:cs typeface="+mn-ea"/>
                <a:sym typeface="+mn-lt"/>
              </a:rPr>
              <a:t>대</a:t>
            </a:r>
            <a:endParaRPr lang="zh-CN" altLang="en-US" sz="1600" b="1" dirty="0">
              <a:solidFill>
                <a:schemeClr val="bg1"/>
              </a:solidFill>
              <a:latin typeface="THE명품명조2B" panose="02020603020101020101" pitchFamily="18" charset="-127"/>
              <a:cs typeface="+mn-ea"/>
              <a:sym typeface="+mn-lt"/>
            </a:endParaRPr>
          </a:p>
        </p:txBody>
      </p:sp>
      <p:sp>
        <p:nvSpPr>
          <p:cNvPr id="22" name="Arc 83">
            <a:extLst>
              <a:ext uri="{FF2B5EF4-FFF2-40B4-BE49-F238E27FC236}">
                <a16:creationId xmlns:a16="http://schemas.microsoft.com/office/drawing/2014/main" id="{28FA2B39-E4C4-429B-A5B7-A8E93C8E11F7}"/>
              </a:ext>
            </a:extLst>
          </p:cNvPr>
          <p:cNvSpPr/>
          <p:nvPr/>
        </p:nvSpPr>
        <p:spPr>
          <a:xfrm flipH="1">
            <a:off x="5006297" y="2204988"/>
            <a:ext cx="1044267" cy="2367006"/>
          </a:xfrm>
          <a:prstGeom prst="arc">
            <a:avLst>
              <a:gd name="adj1" fmla="val 1151936"/>
              <a:gd name="adj2" fmla="val 5432290"/>
            </a:avLst>
          </a:prstGeom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sz="1200" dirty="0">
              <a:latin typeface="고도 B" panose="02000503000000020004" pitchFamily="2" charset="-127"/>
              <a:ea typeface="고도 B" panose="02000503000000020004" pitchFamily="2" charset="-127"/>
              <a:cs typeface="+mn-ea"/>
              <a:sym typeface="+mn-lt"/>
            </a:endParaRPr>
          </a:p>
        </p:txBody>
      </p:sp>
      <p:sp>
        <p:nvSpPr>
          <p:cNvPr id="23" name="矩形 62">
            <a:extLst>
              <a:ext uri="{FF2B5EF4-FFF2-40B4-BE49-F238E27FC236}">
                <a16:creationId xmlns:a16="http://schemas.microsoft.com/office/drawing/2014/main" id="{642282C8-9C60-4D01-BE0E-0B0B7C27039E}"/>
              </a:ext>
            </a:extLst>
          </p:cNvPr>
          <p:cNvSpPr/>
          <p:nvPr/>
        </p:nvSpPr>
        <p:spPr>
          <a:xfrm>
            <a:off x="5565747" y="2759775"/>
            <a:ext cx="1113885" cy="2728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50" b="1" dirty="0">
                <a:solidFill>
                  <a:schemeClr val="bg1"/>
                </a:solidFill>
                <a:latin typeface="고도 B" panose="02000503000000020004" pitchFamily="2" charset="-127"/>
                <a:cs typeface="+mn-ea"/>
                <a:sym typeface="+mn-lt"/>
              </a:rPr>
              <a:t>输入标题</a:t>
            </a:r>
          </a:p>
        </p:txBody>
      </p:sp>
      <p:sp>
        <p:nvSpPr>
          <p:cNvPr id="24" name="矩形 76">
            <a:extLst>
              <a:ext uri="{FF2B5EF4-FFF2-40B4-BE49-F238E27FC236}">
                <a16:creationId xmlns:a16="http://schemas.microsoft.com/office/drawing/2014/main" id="{1D2515E9-431E-4C9A-B34E-2E9C884FCD77}"/>
              </a:ext>
            </a:extLst>
          </p:cNvPr>
          <p:cNvSpPr/>
          <p:nvPr/>
        </p:nvSpPr>
        <p:spPr>
          <a:xfrm>
            <a:off x="6058527" y="3917236"/>
            <a:ext cx="1113885" cy="2728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50" b="1" dirty="0">
                <a:solidFill>
                  <a:schemeClr val="bg1"/>
                </a:solidFill>
                <a:latin typeface="고도 B" panose="02000503000000020004" pitchFamily="2" charset="-127"/>
                <a:cs typeface="+mn-ea"/>
                <a:sym typeface="+mn-lt"/>
              </a:rPr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2608798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824">
            <a:extLst>
              <a:ext uri="{FF2B5EF4-FFF2-40B4-BE49-F238E27FC236}">
                <a16:creationId xmlns:a16="http://schemas.microsoft.com/office/drawing/2014/main" id="{87AD40DA-C85E-412A-AB0E-5227B414922C}"/>
              </a:ext>
            </a:extLst>
          </p:cNvPr>
          <p:cNvGrpSpPr/>
          <p:nvPr/>
        </p:nvGrpSpPr>
        <p:grpSpPr>
          <a:xfrm>
            <a:off x="4840195" y="2957476"/>
            <a:ext cx="3502215" cy="1123708"/>
            <a:chOff x="0" y="0"/>
            <a:chExt cx="10576500" cy="3197797"/>
          </a:xfrm>
        </p:grpSpPr>
        <p:sp>
          <p:nvSpPr>
            <p:cNvPr id="27" name="Shape 820">
              <a:extLst>
                <a:ext uri="{FF2B5EF4-FFF2-40B4-BE49-F238E27FC236}">
                  <a16:creationId xmlns:a16="http://schemas.microsoft.com/office/drawing/2014/main" id="{74049AE0-ED22-4073-8F90-63E02B89A578}"/>
                </a:ext>
              </a:extLst>
            </p:cNvPr>
            <p:cNvSpPr/>
            <p:nvPr/>
          </p:nvSpPr>
          <p:spPr>
            <a:xfrm>
              <a:off x="580837" y="0"/>
              <a:ext cx="9995663" cy="3197797"/>
            </a:xfrm>
            <a:prstGeom prst="rightArrow">
              <a:avLst>
                <a:gd name="adj1" fmla="val 70636"/>
                <a:gd name="adj2" fmla="val 486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016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28" name="Shape 821">
              <a:extLst>
                <a:ext uri="{FF2B5EF4-FFF2-40B4-BE49-F238E27FC236}">
                  <a16:creationId xmlns:a16="http://schemas.microsoft.com/office/drawing/2014/main" id="{9CFC8025-867F-4857-BC14-8605F08E27DC}"/>
                </a:ext>
              </a:extLst>
            </p:cNvPr>
            <p:cNvSpPr/>
            <p:nvPr/>
          </p:nvSpPr>
          <p:spPr>
            <a:xfrm>
              <a:off x="0" y="711443"/>
              <a:ext cx="1774910" cy="1774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77800" cap="flat">
              <a:solidFill>
                <a:schemeClr val="accent1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016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C046D9-542E-4DDD-8F50-06279AE73CAA}"/>
              </a:ext>
            </a:extLst>
          </p:cNvPr>
          <p:cNvCxnSpPr/>
          <p:nvPr/>
        </p:nvCxnSpPr>
        <p:spPr>
          <a:xfrm>
            <a:off x="3196863" y="156813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5CCA4A1-3442-4147-81EA-94B6FF5A84B5}"/>
              </a:ext>
            </a:extLst>
          </p:cNvPr>
          <p:cNvCxnSpPr/>
          <p:nvPr/>
        </p:nvCxnSpPr>
        <p:spPr>
          <a:xfrm>
            <a:off x="3196863" y="603905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7D5E6C3-8477-48B0-AC45-1304B13C2481}"/>
              </a:ext>
            </a:extLst>
          </p:cNvPr>
          <p:cNvSpPr txBox="1"/>
          <p:nvPr/>
        </p:nvSpPr>
        <p:spPr>
          <a:xfrm>
            <a:off x="3196863" y="199283"/>
            <a:ext cx="3912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지역별 사설체력단련장 이용률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ADA35E-06B0-4749-BAC3-1D7D36853D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11"/>
          <a:stretch/>
        </p:blipFill>
        <p:spPr>
          <a:xfrm>
            <a:off x="494270" y="669974"/>
            <a:ext cx="8155459" cy="14636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62488F-3BE7-478A-8F57-404412C51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804" y="2265724"/>
            <a:ext cx="2811971" cy="26405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6F5EFBF-AA93-497A-A848-26E93BF08B71}"/>
              </a:ext>
            </a:extLst>
          </p:cNvPr>
          <p:cNvSpPr txBox="1"/>
          <p:nvPr/>
        </p:nvSpPr>
        <p:spPr>
          <a:xfrm>
            <a:off x="5427924" y="3207478"/>
            <a:ext cx="58488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울산 </a:t>
            </a:r>
            <a:r>
              <a:rPr lang="en-US" altLang="ko-KR" sz="1600" dirty="0">
                <a:solidFill>
                  <a:schemeClr val="bg1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&gt; </a:t>
            </a:r>
            <a:r>
              <a:rPr lang="ko-KR" altLang="en-US" sz="1600" dirty="0">
                <a:solidFill>
                  <a:schemeClr val="bg1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대전 </a:t>
            </a:r>
            <a:r>
              <a:rPr lang="en-US" altLang="ko-KR" sz="1600" dirty="0">
                <a:solidFill>
                  <a:schemeClr val="bg1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&gt; </a:t>
            </a:r>
            <a:r>
              <a:rPr lang="ko-KR" altLang="en-US" sz="1600" dirty="0">
                <a:solidFill>
                  <a:schemeClr val="bg1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서울 </a:t>
            </a:r>
            <a:r>
              <a:rPr lang="en-US" altLang="ko-KR" sz="1600" dirty="0">
                <a:solidFill>
                  <a:schemeClr val="bg1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&gt; </a:t>
            </a:r>
            <a:r>
              <a:rPr lang="ko-KR" altLang="en-US" sz="1600" dirty="0">
                <a:solidFill>
                  <a:schemeClr val="bg1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경기</a:t>
            </a:r>
            <a:endParaRPr lang="en-US" altLang="ko-KR" sz="1600" dirty="0">
              <a:solidFill>
                <a:schemeClr val="bg1"/>
              </a:solidFill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그렇게 큰 차이가 없는 지표</a:t>
            </a:r>
          </a:p>
        </p:txBody>
      </p:sp>
    </p:spTree>
    <p:extLst>
      <p:ext uri="{BB962C8B-B14F-4D97-AF65-F5344CB8AC3E}">
        <p14:creationId xmlns:p14="http://schemas.microsoft.com/office/powerpoint/2010/main" val="1327558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1AB8E2-0C4D-45DF-B3BA-33975580AAC9}"/>
              </a:ext>
            </a:extLst>
          </p:cNvPr>
          <p:cNvSpPr/>
          <p:nvPr/>
        </p:nvSpPr>
        <p:spPr>
          <a:xfrm>
            <a:off x="216727" y="0"/>
            <a:ext cx="228600" cy="881743"/>
          </a:xfrm>
          <a:prstGeom prst="rect">
            <a:avLst/>
          </a:prstGeom>
          <a:solidFill>
            <a:srgbClr val="5AB688"/>
          </a:solidFill>
          <a:ln>
            <a:solidFill>
              <a:srgbClr val="5AB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9FB0A805-5D9D-41DE-B0C1-074AAFCE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54" y="119051"/>
            <a:ext cx="5684992" cy="76269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데이터 분석 </a:t>
            </a:r>
            <a:r>
              <a:rPr lang="en-US" altLang="ko-KR" sz="20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– </a:t>
            </a:r>
            <a:r>
              <a:rPr lang="ko-KR" altLang="en-US" sz="20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데이터 시각화 과정 및 해석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BAAC06-A692-4ACE-87A7-52DC138C4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10" y="881743"/>
            <a:ext cx="7262979" cy="39961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7799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1AB8E2-0C4D-45DF-B3BA-33975580AAC9}"/>
              </a:ext>
            </a:extLst>
          </p:cNvPr>
          <p:cNvSpPr/>
          <p:nvPr/>
        </p:nvSpPr>
        <p:spPr>
          <a:xfrm>
            <a:off x="216727" y="0"/>
            <a:ext cx="228600" cy="881743"/>
          </a:xfrm>
          <a:prstGeom prst="rect">
            <a:avLst/>
          </a:prstGeom>
          <a:solidFill>
            <a:srgbClr val="5AB688"/>
          </a:solidFill>
          <a:ln>
            <a:solidFill>
              <a:srgbClr val="5AB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9FB0A805-5D9D-41DE-B0C1-074AAFCE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54" y="119051"/>
            <a:ext cx="5684992" cy="76269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데이터 분석 </a:t>
            </a:r>
            <a:r>
              <a:rPr lang="en-US" altLang="ko-KR" sz="20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– </a:t>
            </a:r>
            <a:r>
              <a:rPr lang="ko-KR" altLang="en-US" sz="20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데이터 시각화 과정 및 해석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DF164F-57B5-440C-90BE-E193F69D1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41" b="3436"/>
          <a:stretch/>
        </p:blipFill>
        <p:spPr>
          <a:xfrm>
            <a:off x="619092" y="1761186"/>
            <a:ext cx="8124093" cy="16481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2">
            <a:extLst>
              <a:ext uri="{FF2B5EF4-FFF2-40B4-BE49-F238E27FC236}">
                <a16:creationId xmlns:a16="http://schemas.microsoft.com/office/drawing/2014/main" id="{D68B5AF9-9621-4E00-B14A-477CA529AB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949" y="3409339"/>
            <a:ext cx="1829309" cy="1829309"/>
          </a:xfrm>
          <a:prstGeom prst="rect">
            <a:avLst/>
          </a:prstGeom>
        </p:spPr>
      </p:pic>
      <p:sp>
        <p:nvSpPr>
          <p:cNvPr id="13" name="矩形 5">
            <a:extLst>
              <a:ext uri="{FF2B5EF4-FFF2-40B4-BE49-F238E27FC236}">
                <a16:creationId xmlns:a16="http://schemas.microsoft.com/office/drawing/2014/main" id="{CF22AEF6-27EF-4030-8C4E-B3386E33BEE3}"/>
              </a:ext>
            </a:extLst>
          </p:cNvPr>
          <p:cNvSpPr/>
          <p:nvPr/>
        </p:nvSpPr>
        <p:spPr>
          <a:xfrm>
            <a:off x="3220262" y="1226057"/>
            <a:ext cx="2705753" cy="296565"/>
          </a:xfrm>
          <a:prstGeom prst="rect">
            <a:avLst/>
          </a:prstGeom>
          <a:solidFill>
            <a:schemeClr val="accent1">
              <a:lumMod val="10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고도 B" panose="02000503000000020004" pitchFamily="2" charset="-127"/>
              <a:cs typeface="+mn-ea"/>
              <a:sym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E71D68-38EE-4182-BACF-F1DB54DC6375}"/>
              </a:ext>
            </a:extLst>
          </p:cNvPr>
          <p:cNvSpPr txBox="1"/>
          <p:nvPr/>
        </p:nvSpPr>
        <p:spPr>
          <a:xfrm>
            <a:off x="3266395" y="1177268"/>
            <a:ext cx="4167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체육시설들 간의 상관관계</a:t>
            </a:r>
          </a:p>
        </p:txBody>
      </p:sp>
    </p:spTree>
    <p:extLst>
      <p:ext uri="{BB962C8B-B14F-4D97-AF65-F5344CB8AC3E}">
        <p14:creationId xmlns:p14="http://schemas.microsoft.com/office/powerpoint/2010/main" val="374986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9E2A4DC4-EEBC-4BCF-A8BA-A269910B42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1582">
            <a:off x="539020" y="2589097"/>
            <a:ext cx="4025458" cy="2379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2A345492-649B-44BD-9794-70C5250F2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246" y="2198265"/>
            <a:ext cx="3246401" cy="2286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4201C1BF-5A0A-4C35-B2CC-A1772B870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89" y="3992738"/>
            <a:ext cx="4488569" cy="220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EF6DE9-8B66-4C92-8899-24BD88AB26F7}"/>
              </a:ext>
            </a:extLst>
          </p:cNvPr>
          <p:cNvSpPr/>
          <p:nvPr/>
        </p:nvSpPr>
        <p:spPr>
          <a:xfrm>
            <a:off x="216727" y="0"/>
            <a:ext cx="228600" cy="881743"/>
          </a:xfrm>
          <a:prstGeom prst="rect">
            <a:avLst/>
          </a:prstGeom>
          <a:solidFill>
            <a:srgbClr val="5AB688"/>
          </a:solidFill>
          <a:ln>
            <a:solidFill>
              <a:srgbClr val="5AB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10853093-2775-4905-B6EF-94B53953F20E}"/>
              </a:ext>
            </a:extLst>
          </p:cNvPr>
          <p:cNvSpPr/>
          <p:nvPr/>
        </p:nvSpPr>
        <p:spPr>
          <a:xfrm>
            <a:off x="8474529" y="4398375"/>
            <a:ext cx="669471" cy="726621"/>
          </a:xfrm>
          <a:prstGeom prst="triangle">
            <a:avLst>
              <a:gd name="adj" fmla="val 98781"/>
            </a:avLst>
          </a:prstGeom>
          <a:solidFill>
            <a:srgbClr val="DE3E4E"/>
          </a:solidFill>
          <a:ln>
            <a:solidFill>
              <a:srgbClr val="DE3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15DA040-48A0-4EC7-A681-512D034F9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55" y="119051"/>
            <a:ext cx="2574154" cy="762692"/>
          </a:xfrm>
        </p:spPr>
        <p:txBody>
          <a:bodyPr>
            <a:normAutofit/>
          </a:bodyPr>
          <a:lstStyle/>
          <a:p>
            <a:r>
              <a:rPr lang="en-US" altLang="ko-KR" sz="2400" kern="0" spc="0" dirty="0">
                <a:solidFill>
                  <a:srgbClr val="000000"/>
                </a:solidFill>
                <a:effectLst/>
                <a:latin typeface="고도 B" panose="02000503000000020004" pitchFamily="2" charset="-127"/>
                <a:ea typeface="고도 B" panose="02000503000000020004" pitchFamily="2" charset="-127"/>
              </a:rPr>
              <a:t>Ⅰ</a:t>
            </a:r>
            <a:r>
              <a:rPr lang="en-US" altLang="ko-KR" sz="2400" kern="0" dirty="0">
                <a:solidFill>
                  <a:srgbClr val="000000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r>
              <a:rPr lang="ko-KR" altLang="en-US" sz="2400" kern="0" dirty="0">
                <a:solidFill>
                  <a:srgbClr val="000000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분석 배경 소개</a:t>
            </a:r>
          </a:p>
        </p:txBody>
      </p:sp>
      <p:grpSp>
        <p:nvGrpSpPr>
          <p:cNvPr id="48" name="Group 20">
            <a:extLst>
              <a:ext uri="{FF2B5EF4-FFF2-40B4-BE49-F238E27FC236}">
                <a16:creationId xmlns:a16="http://schemas.microsoft.com/office/drawing/2014/main" id="{54DBA871-43F3-4AEF-933F-C290D1B79A29}"/>
              </a:ext>
            </a:extLst>
          </p:cNvPr>
          <p:cNvGrpSpPr>
            <a:grpSpLocks noChangeAspect="1"/>
          </p:cNvGrpSpPr>
          <p:nvPr/>
        </p:nvGrpSpPr>
        <p:grpSpPr>
          <a:xfrm>
            <a:off x="4418405" y="1778549"/>
            <a:ext cx="5122835" cy="2866096"/>
            <a:chOff x="-532263" y="859337"/>
            <a:chExt cx="10058400" cy="5627409"/>
          </a:xfrm>
        </p:grpSpPr>
        <p:pic>
          <p:nvPicPr>
            <p:cNvPr id="49" name="Picture 21">
              <a:extLst>
                <a:ext uri="{FF2B5EF4-FFF2-40B4-BE49-F238E27FC236}">
                  <a16:creationId xmlns:a16="http://schemas.microsoft.com/office/drawing/2014/main" id="{390220E5-B6AB-4268-8052-9CA307AB7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2263" y="859337"/>
              <a:ext cx="10058400" cy="5627409"/>
            </a:xfrm>
            <a:prstGeom prst="rect">
              <a:avLst/>
            </a:prstGeom>
          </p:spPr>
        </p:pic>
        <p:sp>
          <p:nvSpPr>
            <p:cNvPr id="50" name="Rectangle 22">
              <a:extLst>
                <a:ext uri="{FF2B5EF4-FFF2-40B4-BE49-F238E27FC236}">
                  <a16:creationId xmlns:a16="http://schemas.microsoft.com/office/drawing/2014/main" id="{63923506-F9D3-4064-9A7A-3E05F1BBB964}"/>
                </a:ext>
              </a:extLst>
            </p:cNvPr>
            <p:cNvSpPr/>
            <p:nvPr/>
          </p:nvSpPr>
          <p:spPr>
            <a:xfrm>
              <a:off x="1378906" y="1136592"/>
              <a:ext cx="6325093" cy="3952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FFFFFF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</p:grpSp>
      <p:pic>
        <p:nvPicPr>
          <p:cNvPr id="51" name="图片占位符 6">
            <a:extLst>
              <a:ext uri="{FF2B5EF4-FFF2-40B4-BE49-F238E27FC236}">
                <a16:creationId xmlns:a16="http://schemas.microsoft.com/office/drawing/2014/main" id="{6B8679FF-8F3E-46D7-A4E7-5FC79B20ABB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830" y="1698973"/>
            <a:ext cx="2454570" cy="24545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E1C885-8A0D-46EA-ACEC-3F28F28AB7BF}"/>
              </a:ext>
            </a:extLst>
          </p:cNvPr>
          <p:cNvSpPr txBox="1"/>
          <p:nvPr/>
        </p:nvSpPr>
        <p:spPr>
          <a:xfrm>
            <a:off x="553499" y="725337"/>
            <a:ext cx="8037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코로나 </a:t>
            </a:r>
            <a:r>
              <a:rPr lang="en-US" altLang="ko-KR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19</a:t>
            </a:r>
            <a:r>
              <a:rPr lang="ko-KR" altLang="en-US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이후 달라진 양상</a:t>
            </a:r>
            <a:r>
              <a:rPr lang="en-US" altLang="ko-KR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, </a:t>
            </a:r>
          </a:p>
          <a:p>
            <a:pPr algn="ctr"/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감염 위험에 대한 불안감이 사람들의 체육시설 이용률에 영향을 주지 않을까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?”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  <a:p>
            <a:endParaRPr lang="ko-KR" altLang="en-US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</p:txBody>
      </p:sp>
      <p:grpSp>
        <p:nvGrpSpPr>
          <p:cNvPr id="53" name="Group 30">
            <a:extLst>
              <a:ext uri="{FF2B5EF4-FFF2-40B4-BE49-F238E27FC236}">
                <a16:creationId xmlns:a16="http://schemas.microsoft.com/office/drawing/2014/main" id="{2F97AE4C-9319-434C-8287-0CF97A01C05A}"/>
              </a:ext>
            </a:extLst>
          </p:cNvPr>
          <p:cNvGrpSpPr/>
          <p:nvPr/>
        </p:nvGrpSpPr>
        <p:grpSpPr>
          <a:xfrm>
            <a:off x="4918257" y="2193316"/>
            <a:ext cx="1259194" cy="939374"/>
            <a:chOff x="3106016" y="2397072"/>
            <a:chExt cx="2733424" cy="2039168"/>
          </a:xfrm>
          <a:solidFill>
            <a:schemeClr val="accent1"/>
          </a:solidFill>
        </p:grpSpPr>
        <p:sp>
          <p:nvSpPr>
            <p:cNvPr id="56" name="Rectangle: Rounded Corners 31">
              <a:extLst>
                <a:ext uri="{FF2B5EF4-FFF2-40B4-BE49-F238E27FC236}">
                  <a16:creationId xmlns:a16="http://schemas.microsoft.com/office/drawing/2014/main" id="{2D41BA8B-38D1-4310-94A6-9361C42F4D95}"/>
                </a:ext>
              </a:extLst>
            </p:cNvPr>
            <p:cNvSpPr/>
            <p:nvPr/>
          </p:nvSpPr>
          <p:spPr>
            <a:xfrm>
              <a:off x="3106016" y="2397072"/>
              <a:ext cx="2607816" cy="2039168"/>
            </a:xfrm>
            <a:prstGeom prst="roundRect">
              <a:avLst>
                <a:gd name="adj" fmla="val 28452"/>
              </a:avLst>
            </a:prstGeom>
            <a:grpFill/>
            <a:ln>
              <a:noFill/>
            </a:ln>
            <a:effectLst>
              <a:outerShdw blurRad="190500" dist="63500" dir="5400000" algn="t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 i="1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57" name="Isosceles Triangle 32">
              <a:extLst>
                <a:ext uri="{FF2B5EF4-FFF2-40B4-BE49-F238E27FC236}">
                  <a16:creationId xmlns:a16="http://schemas.microsoft.com/office/drawing/2014/main" id="{A065DAFB-0811-43A1-AC65-679FB10BC3AC}"/>
                </a:ext>
              </a:extLst>
            </p:cNvPr>
            <p:cNvSpPr/>
            <p:nvPr/>
          </p:nvSpPr>
          <p:spPr>
            <a:xfrm rot="5400000">
              <a:off x="5581455" y="2840525"/>
              <a:ext cx="314677" cy="20129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 i="1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DAD25F3-B6D4-4CA9-90DE-E8B2B647E75E}"/>
              </a:ext>
            </a:extLst>
          </p:cNvPr>
          <p:cNvSpPr txBox="1"/>
          <p:nvPr/>
        </p:nvSpPr>
        <p:spPr>
          <a:xfrm>
            <a:off x="4681896" y="2345192"/>
            <a:ext cx="162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코로나 </a:t>
            </a:r>
            <a:endParaRPr lang="en-US" altLang="ko-KR" dirty="0">
              <a:solidFill>
                <a:schemeClr val="bg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이후</a:t>
            </a:r>
            <a:r>
              <a:rPr lang="en-US" altLang="ko-KR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C54712C-1984-45DE-B267-77CFB2C9CC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1056">
            <a:off x="372919" y="1769454"/>
            <a:ext cx="3562103" cy="3270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685760C-FD13-4867-AE46-43C179F6475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4" b="-2076"/>
          <a:stretch/>
        </p:blipFill>
        <p:spPr>
          <a:xfrm>
            <a:off x="455480" y="3040974"/>
            <a:ext cx="3508004" cy="341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AB1F54B-DAE1-4C5C-9EDE-57DE6A8985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12">
            <a:off x="623177" y="3598226"/>
            <a:ext cx="4389500" cy="2362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2106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210DF70-20D4-4741-8067-265C221B9B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486" y="-650631"/>
            <a:ext cx="7420707" cy="579413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1E3F76E-3A7D-4889-BBBE-FF6F3BCB1846}"/>
              </a:ext>
            </a:extLst>
          </p:cNvPr>
          <p:cNvSpPr/>
          <p:nvPr/>
        </p:nvSpPr>
        <p:spPr>
          <a:xfrm>
            <a:off x="1955815" y="2571750"/>
            <a:ext cx="305618" cy="28182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6F251E8-B9BC-41D2-B32E-2FE2BD3B7C37}"/>
              </a:ext>
            </a:extLst>
          </p:cNvPr>
          <p:cNvSpPr/>
          <p:nvPr/>
        </p:nvSpPr>
        <p:spPr>
          <a:xfrm>
            <a:off x="3227294" y="1573306"/>
            <a:ext cx="363157" cy="535641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E3C066-EA04-4E58-B921-440C11870982}"/>
              </a:ext>
            </a:extLst>
          </p:cNvPr>
          <p:cNvSpPr/>
          <p:nvPr/>
        </p:nvSpPr>
        <p:spPr>
          <a:xfrm>
            <a:off x="2647238" y="1647824"/>
            <a:ext cx="270280" cy="28182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2925F87-286A-4743-97ED-B434DE70576A}"/>
              </a:ext>
            </a:extLst>
          </p:cNvPr>
          <p:cNvSpPr/>
          <p:nvPr/>
        </p:nvSpPr>
        <p:spPr>
          <a:xfrm>
            <a:off x="2016692" y="3186671"/>
            <a:ext cx="305618" cy="28182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788C203-D940-4828-8175-7EB2636CFDAE}"/>
              </a:ext>
            </a:extLst>
          </p:cNvPr>
          <p:cNvSpPr/>
          <p:nvPr/>
        </p:nvSpPr>
        <p:spPr>
          <a:xfrm>
            <a:off x="2412106" y="3186672"/>
            <a:ext cx="305618" cy="28182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D46639B-B3AE-4EFE-868B-2709D96F7585}"/>
              </a:ext>
            </a:extLst>
          </p:cNvPr>
          <p:cNvSpPr/>
          <p:nvPr/>
        </p:nvSpPr>
        <p:spPr>
          <a:xfrm>
            <a:off x="2647238" y="4176712"/>
            <a:ext cx="305618" cy="28182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495EC06-89BE-48C3-983C-ABB67BAE003D}"/>
              </a:ext>
            </a:extLst>
          </p:cNvPr>
          <p:cNvSpPr/>
          <p:nvPr/>
        </p:nvSpPr>
        <p:spPr>
          <a:xfrm>
            <a:off x="3677857" y="4176712"/>
            <a:ext cx="305618" cy="28182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833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1AB8E2-0C4D-45DF-B3BA-33975580AAC9}"/>
              </a:ext>
            </a:extLst>
          </p:cNvPr>
          <p:cNvSpPr/>
          <p:nvPr/>
        </p:nvSpPr>
        <p:spPr>
          <a:xfrm>
            <a:off x="216727" y="0"/>
            <a:ext cx="228600" cy="881743"/>
          </a:xfrm>
          <a:prstGeom prst="rect">
            <a:avLst/>
          </a:prstGeom>
          <a:solidFill>
            <a:srgbClr val="5AB688"/>
          </a:solidFill>
          <a:ln>
            <a:solidFill>
              <a:srgbClr val="5AB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9FB0A805-5D9D-41DE-B0C1-074AAFCE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54" y="119051"/>
            <a:ext cx="5684992" cy="76269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데이터 분석 </a:t>
            </a:r>
            <a:r>
              <a:rPr lang="en-US" altLang="ko-KR" sz="20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– </a:t>
            </a:r>
            <a:r>
              <a:rPr lang="ko-KR" altLang="en-US" sz="20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데이터 시각화 과정 및 해석</a:t>
            </a:r>
          </a:p>
        </p:txBody>
      </p:sp>
      <p:sp>
        <p:nvSpPr>
          <p:cNvPr id="13" name="矩形 5">
            <a:extLst>
              <a:ext uri="{FF2B5EF4-FFF2-40B4-BE49-F238E27FC236}">
                <a16:creationId xmlns:a16="http://schemas.microsoft.com/office/drawing/2014/main" id="{CF22AEF6-27EF-4030-8C4E-B3386E33BEE3}"/>
              </a:ext>
            </a:extLst>
          </p:cNvPr>
          <p:cNvSpPr/>
          <p:nvPr/>
        </p:nvSpPr>
        <p:spPr>
          <a:xfrm>
            <a:off x="2814965" y="921210"/>
            <a:ext cx="3862611" cy="378402"/>
          </a:xfrm>
          <a:prstGeom prst="rect">
            <a:avLst/>
          </a:prstGeom>
          <a:solidFill>
            <a:schemeClr val="accent1">
              <a:lumMod val="10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고도 B" panose="02000503000000020004" pitchFamily="2" charset="-127"/>
              <a:cs typeface="+mn-ea"/>
              <a:sym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E71D68-38EE-4182-BACF-F1DB54DC6375}"/>
              </a:ext>
            </a:extLst>
          </p:cNvPr>
          <p:cNvSpPr txBox="1"/>
          <p:nvPr/>
        </p:nvSpPr>
        <p:spPr>
          <a:xfrm>
            <a:off x="2830503" y="921210"/>
            <a:ext cx="397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성별</a:t>
            </a:r>
            <a:r>
              <a:rPr lang="en-US" altLang="ko-KR" u="sng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, </a:t>
            </a:r>
            <a:r>
              <a:rPr lang="ko-KR" altLang="en-US" u="sng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나이와 체육시설 간의 상관관계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24E684-59A8-4EAE-B17C-DAFF3C4B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7"/>
          <a:stretch/>
        </p:blipFill>
        <p:spPr>
          <a:xfrm>
            <a:off x="896816" y="1410029"/>
            <a:ext cx="7552592" cy="31619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15B2DE53-70A8-49A8-9811-0DEEF83E0FE9}"/>
              </a:ext>
            </a:extLst>
          </p:cNvPr>
          <p:cNvSpPr/>
          <p:nvPr/>
        </p:nvSpPr>
        <p:spPr>
          <a:xfrm>
            <a:off x="8474529" y="4416879"/>
            <a:ext cx="669471" cy="726621"/>
          </a:xfrm>
          <a:prstGeom prst="triangle">
            <a:avLst>
              <a:gd name="adj" fmla="val 98781"/>
            </a:avLst>
          </a:prstGeom>
          <a:solidFill>
            <a:srgbClr val="DE3E4E"/>
          </a:solidFill>
          <a:ln>
            <a:solidFill>
              <a:srgbClr val="DE3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738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FD11636-0039-4451-B61D-5CE8E9064A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8" r="14148"/>
          <a:stretch/>
        </p:blipFill>
        <p:spPr>
          <a:xfrm>
            <a:off x="1389184" y="-56231"/>
            <a:ext cx="6172200" cy="519973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ACDC2C4-559B-42DA-8F76-2CBCBA0461A9}"/>
              </a:ext>
            </a:extLst>
          </p:cNvPr>
          <p:cNvSpPr/>
          <p:nvPr/>
        </p:nvSpPr>
        <p:spPr>
          <a:xfrm>
            <a:off x="1897198" y="4007224"/>
            <a:ext cx="5156171" cy="104887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1129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1AB8E2-0C4D-45DF-B3BA-33975580AAC9}"/>
              </a:ext>
            </a:extLst>
          </p:cNvPr>
          <p:cNvSpPr/>
          <p:nvPr/>
        </p:nvSpPr>
        <p:spPr>
          <a:xfrm>
            <a:off x="216727" y="0"/>
            <a:ext cx="228600" cy="881743"/>
          </a:xfrm>
          <a:prstGeom prst="rect">
            <a:avLst/>
          </a:prstGeom>
          <a:solidFill>
            <a:srgbClr val="5AB688"/>
          </a:solidFill>
          <a:ln>
            <a:solidFill>
              <a:srgbClr val="5AB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9FB0A805-5D9D-41DE-B0C1-074AAFCE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54" y="119051"/>
            <a:ext cx="5684992" cy="76269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데이터 분석 </a:t>
            </a:r>
            <a:r>
              <a:rPr lang="en-US" altLang="ko-KR" sz="20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– </a:t>
            </a:r>
            <a:r>
              <a:rPr lang="ko-KR" altLang="en-US" sz="20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데이터 시각화 과정 및 해석</a:t>
            </a:r>
          </a:p>
        </p:txBody>
      </p:sp>
      <p:sp>
        <p:nvSpPr>
          <p:cNvPr id="13" name="矩形 5">
            <a:extLst>
              <a:ext uri="{FF2B5EF4-FFF2-40B4-BE49-F238E27FC236}">
                <a16:creationId xmlns:a16="http://schemas.microsoft.com/office/drawing/2014/main" id="{CF22AEF6-27EF-4030-8C4E-B3386E33BEE3}"/>
              </a:ext>
            </a:extLst>
          </p:cNvPr>
          <p:cNvSpPr/>
          <p:nvPr/>
        </p:nvSpPr>
        <p:spPr>
          <a:xfrm>
            <a:off x="2814965" y="921210"/>
            <a:ext cx="3862611" cy="378402"/>
          </a:xfrm>
          <a:prstGeom prst="rect">
            <a:avLst/>
          </a:prstGeom>
          <a:solidFill>
            <a:schemeClr val="accent1">
              <a:lumMod val="10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고도 B" panose="02000503000000020004" pitchFamily="2" charset="-127"/>
              <a:cs typeface="+mn-ea"/>
              <a:sym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E71D68-38EE-4182-BACF-F1DB54DC6375}"/>
              </a:ext>
            </a:extLst>
          </p:cNvPr>
          <p:cNvSpPr txBox="1"/>
          <p:nvPr/>
        </p:nvSpPr>
        <p:spPr>
          <a:xfrm>
            <a:off x="2830503" y="921210"/>
            <a:ext cx="397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소득수준과 체육시설 간의 상관관계</a:t>
            </a: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15B2DE53-70A8-49A8-9811-0DEEF83E0FE9}"/>
              </a:ext>
            </a:extLst>
          </p:cNvPr>
          <p:cNvSpPr/>
          <p:nvPr/>
        </p:nvSpPr>
        <p:spPr>
          <a:xfrm>
            <a:off x="8474529" y="4416879"/>
            <a:ext cx="669471" cy="726621"/>
          </a:xfrm>
          <a:prstGeom prst="triangle">
            <a:avLst>
              <a:gd name="adj" fmla="val 98781"/>
            </a:avLst>
          </a:prstGeom>
          <a:solidFill>
            <a:srgbClr val="DE3E4E"/>
          </a:solidFill>
          <a:ln>
            <a:solidFill>
              <a:srgbClr val="DE3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950EFF-D959-47A2-9745-5860089A72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5"/>
          <a:stretch/>
        </p:blipFill>
        <p:spPr>
          <a:xfrm>
            <a:off x="1039933" y="1430054"/>
            <a:ext cx="7412674" cy="3262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0333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332963-2869-4098-AC02-D7DE88F559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-625288"/>
            <a:ext cx="7557246" cy="576878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EC04AC2-9403-47A0-8EE5-5A12733D4640}"/>
              </a:ext>
            </a:extLst>
          </p:cNvPr>
          <p:cNvSpPr/>
          <p:nvPr/>
        </p:nvSpPr>
        <p:spPr>
          <a:xfrm>
            <a:off x="1803068" y="4202206"/>
            <a:ext cx="5156171" cy="86061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162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5D60F84-AA87-460D-8606-E651F1E7A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70" y="783640"/>
            <a:ext cx="8062659" cy="404384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D75B5C1-D3DD-4067-9005-A66FE8408893}"/>
              </a:ext>
            </a:extLst>
          </p:cNvPr>
          <p:cNvCxnSpPr/>
          <p:nvPr/>
        </p:nvCxnSpPr>
        <p:spPr>
          <a:xfrm>
            <a:off x="3196863" y="156813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83336E1-8B20-4761-846D-FC4C5E7DF2A3}"/>
              </a:ext>
            </a:extLst>
          </p:cNvPr>
          <p:cNvCxnSpPr/>
          <p:nvPr/>
        </p:nvCxnSpPr>
        <p:spPr>
          <a:xfrm>
            <a:off x="3196863" y="603905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7AD6E7-1B61-4F5B-8AF5-B7E3D1F3069F}"/>
              </a:ext>
            </a:extLst>
          </p:cNvPr>
          <p:cNvSpPr txBox="1"/>
          <p:nvPr/>
        </p:nvSpPr>
        <p:spPr>
          <a:xfrm>
            <a:off x="1284194" y="201634"/>
            <a:ext cx="7920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소득수준과의 상관계수가 높은 체육시설의 지역별 이용률 파이차트로 시각화</a:t>
            </a:r>
            <a:endParaRPr lang="ko-KR" altLang="en-US" sz="1600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028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738756-4F28-4A67-8C4C-585A347198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24"/>
          <a:stretch/>
        </p:blipFill>
        <p:spPr>
          <a:xfrm>
            <a:off x="-945451" y="-173636"/>
            <a:ext cx="10801146" cy="516032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9FB881E-ADBA-4674-958E-EE60BAF4A631}"/>
              </a:ext>
            </a:extLst>
          </p:cNvPr>
          <p:cNvCxnSpPr/>
          <p:nvPr/>
        </p:nvCxnSpPr>
        <p:spPr>
          <a:xfrm>
            <a:off x="3196863" y="156813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DFDDBB-A9BC-4856-A6AA-3929E125DB84}"/>
              </a:ext>
            </a:extLst>
          </p:cNvPr>
          <p:cNvCxnSpPr/>
          <p:nvPr/>
        </p:nvCxnSpPr>
        <p:spPr>
          <a:xfrm>
            <a:off x="3196863" y="603905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322D3E-6100-4A3F-9737-D5B3A507F6A7}"/>
              </a:ext>
            </a:extLst>
          </p:cNvPr>
          <p:cNvSpPr txBox="1"/>
          <p:nvPr/>
        </p:nvSpPr>
        <p:spPr>
          <a:xfrm>
            <a:off x="1284194" y="201634"/>
            <a:ext cx="7920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소득수준과의 상관계수가 높은 체육시설의 지역별 이용률 파이차트로 시각화</a:t>
            </a:r>
          </a:p>
        </p:txBody>
      </p:sp>
    </p:spTree>
    <p:extLst>
      <p:ext uri="{BB962C8B-B14F-4D97-AF65-F5344CB8AC3E}">
        <p14:creationId xmlns:p14="http://schemas.microsoft.com/office/powerpoint/2010/main" val="2542683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C1DADF-BE19-4583-A23C-2A9EA6B460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90"/>
          <a:stretch/>
        </p:blipFill>
        <p:spPr>
          <a:xfrm>
            <a:off x="-1030303" y="825898"/>
            <a:ext cx="10751817" cy="5387777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9FB881E-ADBA-4674-958E-EE60BAF4A631}"/>
              </a:ext>
            </a:extLst>
          </p:cNvPr>
          <p:cNvCxnSpPr/>
          <p:nvPr/>
        </p:nvCxnSpPr>
        <p:spPr>
          <a:xfrm>
            <a:off x="3196863" y="156813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DFDDBB-A9BC-4856-A6AA-3929E125DB84}"/>
              </a:ext>
            </a:extLst>
          </p:cNvPr>
          <p:cNvCxnSpPr/>
          <p:nvPr/>
        </p:nvCxnSpPr>
        <p:spPr>
          <a:xfrm>
            <a:off x="3196863" y="603905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322D3E-6100-4A3F-9737-D5B3A507F6A7}"/>
              </a:ext>
            </a:extLst>
          </p:cNvPr>
          <p:cNvSpPr txBox="1"/>
          <p:nvPr/>
        </p:nvSpPr>
        <p:spPr>
          <a:xfrm>
            <a:off x="1284194" y="201634"/>
            <a:ext cx="7920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소득수준과의 상관계수가 높은 체육시설의 지역별 이용률 파이차트로 시각화</a:t>
            </a:r>
          </a:p>
        </p:txBody>
      </p:sp>
    </p:spTree>
    <p:extLst>
      <p:ext uri="{BB962C8B-B14F-4D97-AF65-F5344CB8AC3E}">
        <p14:creationId xmlns:p14="http://schemas.microsoft.com/office/powerpoint/2010/main" val="2463736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D75B5C1-D3DD-4067-9005-A66FE8408893}"/>
              </a:ext>
            </a:extLst>
          </p:cNvPr>
          <p:cNvCxnSpPr/>
          <p:nvPr/>
        </p:nvCxnSpPr>
        <p:spPr>
          <a:xfrm>
            <a:off x="3196863" y="156813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83336E1-8B20-4761-846D-FC4C5E7DF2A3}"/>
              </a:ext>
            </a:extLst>
          </p:cNvPr>
          <p:cNvCxnSpPr/>
          <p:nvPr/>
        </p:nvCxnSpPr>
        <p:spPr>
          <a:xfrm>
            <a:off x="3196863" y="603905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7AD6E7-1B61-4F5B-8AF5-B7E3D1F3069F}"/>
              </a:ext>
            </a:extLst>
          </p:cNvPr>
          <p:cNvSpPr txBox="1"/>
          <p:nvPr/>
        </p:nvSpPr>
        <p:spPr>
          <a:xfrm>
            <a:off x="1021977" y="220458"/>
            <a:ext cx="7920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소득수준과 음의 상관관계를 갖는 체육시설의 지역별 이용률을 파이차트로 시각화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13EDB4-CD51-43EB-B20A-A56942127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67" y="741460"/>
            <a:ext cx="8422010" cy="40838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3440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D75B5C1-D3DD-4067-9005-A66FE8408893}"/>
              </a:ext>
            </a:extLst>
          </p:cNvPr>
          <p:cNvCxnSpPr/>
          <p:nvPr/>
        </p:nvCxnSpPr>
        <p:spPr>
          <a:xfrm>
            <a:off x="3196863" y="156813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83336E1-8B20-4761-846D-FC4C5E7DF2A3}"/>
              </a:ext>
            </a:extLst>
          </p:cNvPr>
          <p:cNvCxnSpPr/>
          <p:nvPr/>
        </p:nvCxnSpPr>
        <p:spPr>
          <a:xfrm>
            <a:off x="3196863" y="603905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7AD6E7-1B61-4F5B-8AF5-B7E3D1F3069F}"/>
              </a:ext>
            </a:extLst>
          </p:cNvPr>
          <p:cNvSpPr txBox="1"/>
          <p:nvPr/>
        </p:nvSpPr>
        <p:spPr>
          <a:xfrm>
            <a:off x="1021977" y="220458"/>
            <a:ext cx="7920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소득수준과 음의 상관관계를 갖는 체육시설의 지역별 이용률을 파이차트로 시각화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00FA9E-A211-49E4-BB43-26FFEA9254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 t="8520" r="-1699" b="52026"/>
          <a:stretch/>
        </p:blipFill>
        <p:spPr>
          <a:xfrm>
            <a:off x="-618571" y="756279"/>
            <a:ext cx="10381141" cy="409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00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9BC80D7-C7AE-4C21-AE3A-D3BF6443AA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7" y="1064008"/>
            <a:ext cx="6063303" cy="27202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F1AB8E2-0C4D-45DF-B3BA-33975580AAC9}"/>
              </a:ext>
            </a:extLst>
          </p:cNvPr>
          <p:cNvSpPr/>
          <p:nvPr/>
        </p:nvSpPr>
        <p:spPr>
          <a:xfrm>
            <a:off x="216727" y="0"/>
            <a:ext cx="228600" cy="881743"/>
          </a:xfrm>
          <a:prstGeom prst="rect">
            <a:avLst/>
          </a:prstGeom>
          <a:solidFill>
            <a:srgbClr val="5AB688"/>
          </a:solidFill>
          <a:ln>
            <a:solidFill>
              <a:srgbClr val="5AB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9FB0A805-5D9D-41DE-B0C1-074AAFCE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54" y="119051"/>
            <a:ext cx="4547681" cy="762692"/>
          </a:xfrm>
        </p:spPr>
        <p:txBody>
          <a:bodyPr>
            <a:normAutofit/>
          </a:bodyPr>
          <a:lstStyle/>
          <a:p>
            <a:r>
              <a:rPr lang="en-US" altLang="ko-KR" sz="24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Ⅱ</a:t>
            </a:r>
            <a:r>
              <a:rPr lang="ko-KR" altLang="en-US" sz="18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데이터 분석 </a:t>
            </a:r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– 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분석 데이터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54F69A-8529-4A90-9EA3-67E232E3E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677" y="2834088"/>
            <a:ext cx="3659596" cy="19003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738C7F-5F39-45E4-A2D3-7371F19A3CBB}"/>
              </a:ext>
            </a:extLst>
          </p:cNvPr>
          <p:cNvSpPr txBox="1"/>
          <p:nvPr/>
        </p:nvSpPr>
        <p:spPr>
          <a:xfrm>
            <a:off x="6418053" y="1561381"/>
            <a:ext cx="2725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+) </a:t>
            </a:r>
            <a:r>
              <a:rPr lang="ko-KR" altLang="en-US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전국 골프장수 데이터</a:t>
            </a:r>
            <a:r>
              <a:rPr lang="en-US" altLang="ko-KR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,</a:t>
            </a:r>
          </a:p>
          <a:p>
            <a:r>
              <a:rPr lang="ko-KR" altLang="en-US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국가도서관 통계 데이터</a:t>
            </a:r>
          </a:p>
        </p:txBody>
      </p:sp>
    </p:spTree>
    <p:extLst>
      <p:ext uri="{BB962C8B-B14F-4D97-AF65-F5344CB8AC3E}">
        <p14:creationId xmlns:p14="http://schemas.microsoft.com/office/powerpoint/2010/main" val="108029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D75B5C1-D3DD-4067-9005-A66FE8408893}"/>
              </a:ext>
            </a:extLst>
          </p:cNvPr>
          <p:cNvCxnSpPr/>
          <p:nvPr/>
        </p:nvCxnSpPr>
        <p:spPr>
          <a:xfrm>
            <a:off x="3196863" y="156813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83336E1-8B20-4761-846D-FC4C5E7DF2A3}"/>
              </a:ext>
            </a:extLst>
          </p:cNvPr>
          <p:cNvCxnSpPr/>
          <p:nvPr/>
        </p:nvCxnSpPr>
        <p:spPr>
          <a:xfrm>
            <a:off x="3196863" y="603905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7AD6E7-1B61-4F5B-8AF5-B7E3D1F3069F}"/>
              </a:ext>
            </a:extLst>
          </p:cNvPr>
          <p:cNvSpPr txBox="1"/>
          <p:nvPr/>
        </p:nvSpPr>
        <p:spPr>
          <a:xfrm>
            <a:off x="1021977" y="220458"/>
            <a:ext cx="7920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소득수준과 음의 상관관계를 갖는 체육시설의 지역별 이용률을 파이차트로 시각화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236F65-519D-494B-BC10-CCEB8B65D6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63"/>
          <a:stretch/>
        </p:blipFill>
        <p:spPr>
          <a:xfrm>
            <a:off x="-921623" y="648799"/>
            <a:ext cx="10753215" cy="547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40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48D576A-4AD3-4D76-8539-12C9DEC95A0C}"/>
              </a:ext>
            </a:extLst>
          </p:cNvPr>
          <p:cNvCxnSpPr/>
          <p:nvPr/>
        </p:nvCxnSpPr>
        <p:spPr>
          <a:xfrm>
            <a:off x="3196863" y="291284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DD1664C-B9F2-43C2-A25D-8A7DCB7C1879}"/>
              </a:ext>
            </a:extLst>
          </p:cNvPr>
          <p:cNvCxnSpPr/>
          <p:nvPr/>
        </p:nvCxnSpPr>
        <p:spPr>
          <a:xfrm>
            <a:off x="3196863" y="738376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D27AC9-DFDA-4AE8-8464-F0E41B8941A0}"/>
              </a:ext>
            </a:extLst>
          </p:cNvPr>
          <p:cNvSpPr txBox="1"/>
          <p:nvPr/>
        </p:nvSpPr>
        <p:spPr>
          <a:xfrm>
            <a:off x="2836821" y="345553"/>
            <a:ext cx="3758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골프장 데이터 </a:t>
            </a:r>
            <a:r>
              <a:rPr lang="ko-KR" altLang="en-US" sz="1600" dirty="0" err="1">
                <a:latin typeface="THE명품명조2B" panose="02020603020101020101" pitchFamily="18" charset="-127"/>
                <a:ea typeface="THE명품명조2B" panose="02020603020101020101" pitchFamily="18" charset="-127"/>
              </a:rPr>
              <a:t>결측값</a:t>
            </a:r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 확인후 정제작업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50A7B9-C2C0-4549-83FA-2FC7964A4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02" y="1912361"/>
            <a:ext cx="5105842" cy="8077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773633-7AEE-43E4-A205-05A9949CF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09" y="913276"/>
            <a:ext cx="7082628" cy="40688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317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48D576A-4AD3-4D76-8539-12C9DEC95A0C}"/>
              </a:ext>
            </a:extLst>
          </p:cNvPr>
          <p:cNvCxnSpPr/>
          <p:nvPr/>
        </p:nvCxnSpPr>
        <p:spPr>
          <a:xfrm>
            <a:off x="3196863" y="291284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DD1664C-B9F2-43C2-A25D-8A7DCB7C1879}"/>
              </a:ext>
            </a:extLst>
          </p:cNvPr>
          <p:cNvCxnSpPr/>
          <p:nvPr/>
        </p:nvCxnSpPr>
        <p:spPr>
          <a:xfrm>
            <a:off x="3196863" y="738376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D27AC9-DFDA-4AE8-8464-F0E41B8941A0}"/>
              </a:ext>
            </a:extLst>
          </p:cNvPr>
          <p:cNvSpPr txBox="1"/>
          <p:nvPr/>
        </p:nvSpPr>
        <p:spPr>
          <a:xfrm>
            <a:off x="2836821" y="345553"/>
            <a:ext cx="3758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골프장 데이터 </a:t>
            </a:r>
            <a:r>
              <a:rPr lang="ko-KR" altLang="en-US" sz="1600" dirty="0" err="1">
                <a:latin typeface="THE명품명조2B" panose="02020603020101020101" pitchFamily="18" charset="-127"/>
                <a:ea typeface="THE명품명조2B" panose="02020603020101020101" pitchFamily="18" charset="-127"/>
              </a:rPr>
              <a:t>결측값</a:t>
            </a:r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 확인후 정제작업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FCD84E-B394-4EFE-8930-C47C84106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41" y="1350486"/>
            <a:ext cx="8329718" cy="2536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67765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48D576A-4AD3-4D76-8539-12C9DEC95A0C}"/>
              </a:ext>
            </a:extLst>
          </p:cNvPr>
          <p:cNvCxnSpPr/>
          <p:nvPr/>
        </p:nvCxnSpPr>
        <p:spPr>
          <a:xfrm>
            <a:off x="3196863" y="291284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DD1664C-B9F2-43C2-A25D-8A7DCB7C1879}"/>
              </a:ext>
            </a:extLst>
          </p:cNvPr>
          <p:cNvCxnSpPr/>
          <p:nvPr/>
        </p:nvCxnSpPr>
        <p:spPr>
          <a:xfrm>
            <a:off x="3196863" y="738376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D27AC9-DFDA-4AE8-8464-F0E41B8941A0}"/>
              </a:ext>
            </a:extLst>
          </p:cNvPr>
          <p:cNvSpPr txBox="1"/>
          <p:nvPr/>
        </p:nvSpPr>
        <p:spPr>
          <a:xfrm>
            <a:off x="2836821" y="345553"/>
            <a:ext cx="3758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골프장 데이터 </a:t>
            </a:r>
            <a:r>
              <a:rPr lang="ko-KR" altLang="en-US" sz="1600" dirty="0" err="1">
                <a:latin typeface="THE명품명조2B" panose="02020603020101020101" pitchFamily="18" charset="-127"/>
                <a:ea typeface="THE명품명조2B" panose="02020603020101020101" pitchFamily="18" charset="-127"/>
              </a:rPr>
              <a:t>결측값</a:t>
            </a:r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 확인후 정제작업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E980AD-90A0-40EC-A89E-032DE4F8C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09" y="1244117"/>
            <a:ext cx="7018628" cy="31610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6638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A1465A5-39FE-4BC3-8386-D017AD528F1A}"/>
              </a:ext>
            </a:extLst>
          </p:cNvPr>
          <p:cNvCxnSpPr/>
          <p:nvPr/>
        </p:nvCxnSpPr>
        <p:spPr>
          <a:xfrm>
            <a:off x="3023135" y="296728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B5F4D0D-29A9-430C-99A2-857373502F98}"/>
              </a:ext>
            </a:extLst>
          </p:cNvPr>
          <p:cNvCxnSpPr/>
          <p:nvPr/>
        </p:nvCxnSpPr>
        <p:spPr>
          <a:xfrm>
            <a:off x="3090370" y="790885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E8DA797-F7BA-49D2-B5AB-A699E39551C3}"/>
              </a:ext>
            </a:extLst>
          </p:cNvPr>
          <p:cNvSpPr txBox="1"/>
          <p:nvPr/>
        </p:nvSpPr>
        <p:spPr>
          <a:xfrm>
            <a:off x="1643900" y="350997"/>
            <a:ext cx="6555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전국의 영업중인 사설 골프장</a:t>
            </a:r>
            <a:r>
              <a:rPr lang="en-US" altLang="ko-KR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/</a:t>
            </a:r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연습장 위치데이터 맵 설정 과정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8A45D9-78C3-4E80-B4F6-A6B261505183}"/>
              </a:ext>
            </a:extLst>
          </p:cNvPr>
          <p:cNvSpPr txBox="1"/>
          <p:nvPr/>
        </p:nvSpPr>
        <p:spPr>
          <a:xfrm>
            <a:off x="4205899" y="890211"/>
            <a:ext cx="6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(1)</a:t>
            </a:r>
            <a:endParaRPr lang="ko-KR" altLang="en-US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</p:txBody>
      </p:sp>
      <p:grpSp>
        <p:nvGrpSpPr>
          <p:cNvPr id="13" name="组合 22">
            <a:extLst>
              <a:ext uri="{FF2B5EF4-FFF2-40B4-BE49-F238E27FC236}">
                <a16:creationId xmlns:a16="http://schemas.microsoft.com/office/drawing/2014/main" id="{5F6790EF-228B-40EA-B621-4CD624C602EC}"/>
              </a:ext>
            </a:extLst>
          </p:cNvPr>
          <p:cNvGrpSpPr/>
          <p:nvPr/>
        </p:nvGrpSpPr>
        <p:grpSpPr>
          <a:xfrm>
            <a:off x="7203968" y="3576828"/>
            <a:ext cx="1539683" cy="1536747"/>
            <a:chOff x="400157" y="1492824"/>
            <a:chExt cx="5249592" cy="5411174"/>
          </a:xfrm>
          <a:solidFill>
            <a:srgbClr val="5298A2"/>
          </a:solidFill>
        </p:grpSpPr>
        <p:cxnSp>
          <p:nvCxnSpPr>
            <p:cNvPr id="14" name="直接连接符 23">
              <a:extLst>
                <a:ext uri="{FF2B5EF4-FFF2-40B4-BE49-F238E27FC236}">
                  <a16:creationId xmlns:a16="http://schemas.microsoft.com/office/drawing/2014/main" id="{F1ED709F-58E5-4BFD-871B-ACD411848E2A}"/>
                </a:ext>
              </a:extLst>
            </p:cNvPr>
            <p:cNvCxnSpPr/>
            <p:nvPr/>
          </p:nvCxnSpPr>
          <p:spPr>
            <a:xfrm>
              <a:off x="1328612" y="4443868"/>
              <a:ext cx="0" cy="2448000"/>
            </a:xfrm>
            <a:prstGeom prst="line">
              <a:avLst/>
            </a:prstGeom>
            <a:grpFill/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24">
              <a:extLst>
                <a:ext uri="{FF2B5EF4-FFF2-40B4-BE49-F238E27FC236}">
                  <a16:creationId xmlns:a16="http://schemas.microsoft.com/office/drawing/2014/main" id="{6EA1AB36-8FF5-421A-865E-912ED2A1A520}"/>
                </a:ext>
              </a:extLst>
            </p:cNvPr>
            <p:cNvCxnSpPr/>
            <p:nvPr/>
          </p:nvCxnSpPr>
          <p:spPr>
            <a:xfrm>
              <a:off x="4095625" y="4371867"/>
              <a:ext cx="0" cy="2520000"/>
            </a:xfrm>
            <a:prstGeom prst="line">
              <a:avLst/>
            </a:prstGeom>
            <a:grpFill/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25">
              <a:extLst>
                <a:ext uri="{FF2B5EF4-FFF2-40B4-BE49-F238E27FC236}">
                  <a16:creationId xmlns:a16="http://schemas.microsoft.com/office/drawing/2014/main" id="{52702EE5-9E5A-4868-A830-04D2DFADB15E}"/>
                </a:ext>
              </a:extLst>
            </p:cNvPr>
            <p:cNvCxnSpPr/>
            <p:nvPr/>
          </p:nvCxnSpPr>
          <p:spPr>
            <a:xfrm>
              <a:off x="5133850" y="2511998"/>
              <a:ext cx="0" cy="4392000"/>
            </a:xfrm>
            <a:prstGeom prst="line">
              <a:avLst/>
            </a:prstGeom>
            <a:grpFill/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26">
              <a:extLst>
                <a:ext uri="{FF2B5EF4-FFF2-40B4-BE49-F238E27FC236}">
                  <a16:creationId xmlns:a16="http://schemas.microsoft.com/office/drawing/2014/main" id="{E332FD58-7CBE-4F18-885A-CD1B1DF2D415}"/>
                </a:ext>
              </a:extLst>
            </p:cNvPr>
            <p:cNvCxnSpPr/>
            <p:nvPr/>
          </p:nvCxnSpPr>
          <p:spPr>
            <a:xfrm>
              <a:off x="2971675" y="2511998"/>
              <a:ext cx="0" cy="4392000"/>
            </a:xfrm>
            <a:prstGeom prst="line">
              <a:avLst/>
            </a:prstGeom>
            <a:grpFill/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27">
              <a:extLst>
                <a:ext uri="{FF2B5EF4-FFF2-40B4-BE49-F238E27FC236}">
                  <a16:creationId xmlns:a16="http://schemas.microsoft.com/office/drawing/2014/main" id="{1230CB59-6E83-4747-BD15-E3293FE57225}"/>
                </a:ext>
              </a:extLst>
            </p:cNvPr>
            <p:cNvSpPr/>
            <p:nvPr/>
          </p:nvSpPr>
          <p:spPr>
            <a:xfrm>
              <a:off x="400157" y="2700229"/>
              <a:ext cx="1849165" cy="18491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latin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19" name="椭圆 28">
              <a:extLst>
                <a:ext uri="{FF2B5EF4-FFF2-40B4-BE49-F238E27FC236}">
                  <a16:creationId xmlns:a16="http://schemas.microsoft.com/office/drawing/2014/main" id="{4082FE64-495B-4CC4-8281-767BF70CAAAC}"/>
                </a:ext>
              </a:extLst>
            </p:cNvPr>
            <p:cNvSpPr/>
            <p:nvPr/>
          </p:nvSpPr>
          <p:spPr>
            <a:xfrm>
              <a:off x="3294446" y="2824382"/>
              <a:ext cx="1600858" cy="160085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latin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20" name="椭圆 29">
              <a:extLst>
                <a:ext uri="{FF2B5EF4-FFF2-40B4-BE49-F238E27FC236}">
                  <a16:creationId xmlns:a16="http://schemas.microsoft.com/office/drawing/2014/main" id="{9E712A8C-21B9-45BB-9707-3E96ED5DFB86}"/>
                </a:ext>
              </a:extLst>
            </p:cNvPr>
            <p:cNvSpPr/>
            <p:nvPr/>
          </p:nvSpPr>
          <p:spPr>
            <a:xfrm>
              <a:off x="2263610" y="1492824"/>
              <a:ext cx="1408569" cy="14085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latin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21" name="椭圆 30">
              <a:extLst>
                <a:ext uri="{FF2B5EF4-FFF2-40B4-BE49-F238E27FC236}">
                  <a16:creationId xmlns:a16="http://schemas.microsoft.com/office/drawing/2014/main" id="{C5E40D36-A72C-4BE5-AA77-41F2011E7C21}"/>
                </a:ext>
              </a:extLst>
            </p:cNvPr>
            <p:cNvSpPr/>
            <p:nvPr/>
          </p:nvSpPr>
          <p:spPr>
            <a:xfrm>
              <a:off x="4601999" y="1492824"/>
              <a:ext cx="1047750" cy="10477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latin typeface="고도 B" panose="02000503000000020004" pitchFamily="2" charset="-127"/>
                <a:cs typeface="+mn-ea"/>
                <a:sym typeface="+mn-lt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323D0F58-DF46-47F8-8CCD-119286FD1D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79"/>
          <a:stretch/>
        </p:blipFill>
        <p:spPr>
          <a:xfrm>
            <a:off x="663945" y="1943304"/>
            <a:ext cx="7816110" cy="9682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2155A0C-3CEF-41DB-BA18-0007E859B6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7" r="77573"/>
          <a:stretch/>
        </p:blipFill>
        <p:spPr>
          <a:xfrm>
            <a:off x="3748863" y="303358"/>
            <a:ext cx="1613317" cy="45619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284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3D1F0A0-B123-40A4-8A6E-0CFE7F94B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93" y="1388213"/>
            <a:ext cx="7841660" cy="333327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A1465A5-39FE-4BC3-8386-D017AD528F1A}"/>
              </a:ext>
            </a:extLst>
          </p:cNvPr>
          <p:cNvCxnSpPr/>
          <p:nvPr/>
        </p:nvCxnSpPr>
        <p:spPr>
          <a:xfrm>
            <a:off x="3196863" y="291284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B5F4D0D-29A9-430C-99A2-857373502F98}"/>
              </a:ext>
            </a:extLst>
          </p:cNvPr>
          <p:cNvCxnSpPr/>
          <p:nvPr/>
        </p:nvCxnSpPr>
        <p:spPr>
          <a:xfrm>
            <a:off x="3196863" y="738376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E8DA797-F7BA-49D2-B5AB-A699E39551C3}"/>
              </a:ext>
            </a:extLst>
          </p:cNvPr>
          <p:cNvSpPr txBox="1"/>
          <p:nvPr/>
        </p:nvSpPr>
        <p:spPr>
          <a:xfrm>
            <a:off x="1294279" y="345553"/>
            <a:ext cx="6555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전국의 영업중인 사설 골프장</a:t>
            </a:r>
            <a:r>
              <a:rPr lang="en-US" altLang="ko-KR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/</a:t>
            </a:r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연습장 위치데이터 맵 설정 과정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8A45D9-78C3-4E80-B4F6-A6B261505183}"/>
              </a:ext>
            </a:extLst>
          </p:cNvPr>
          <p:cNvSpPr txBox="1"/>
          <p:nvPr/>
        </p:nvSpPr>
        <p:spPr>
          <a:xfrm>
            <a:off x="4222374" y="878629"/>
            <a:ext cx="6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(2)</a:t>
            </a:r>
            <a:endParaRPr lang="ko-KR" altLang="en-US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46557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97F1C5-2977-4F04-97A4-EC088328A1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9"/>
          <a:stretch/>
        </p:blipFill>
        <p:spPr>
          <a:xfrm>
            <a:off x="450475" y="255492"/>
            <a:ext cx="4073403" cy="45114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EBCA14-584F-40AF-9056-3441E1AAF3D6}"/>
              </a:ext>
            </a:extLst>
          </p:cNvPr>
          <p:cNvSpPr txBox="1"/>
          <p:nvPr/>
        </p:nvSpPr>
        <p:spPr>
          <a:xfrm>
            <a:off x="4620124" y="3036033"/>
            <a:ext cx="747656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고도 B" panose="02000503000000020004" pitchFamily="2" charset="-127"/>
                <a:ea typeface="고도 B" panose="02000503000000020004" pitchFamily="2" charset="-127"/>
                <a:hlinkClick r:id="rId3" action="ppaction://hlinkfile"/>
              </a:rPr>
              <a:t>file:///C:/Users/CPBUserN/Desktop/project%20pic2/map.html</a:t>
            </a:r>
            <a:endParaRPr lang="en-US" altLang="ko-KR" sz="1100" dirty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0818D8E-6CF3-4656-B5B3-B4B85B82850B}"/>
              </a:ext>
            </a:extLst>
          </p:cNvPr>
          <p:cNvCxnSpPr/>
          <p:nvPr/>
        </p:nvCxnSpPr>
        <p:spPr>
          <a:xfrm>
            <a:off x="5451925" y="1408096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DA3F70B-99B8-4F4B-8716-4053C8D03D82}"/>
              </a:ext>
            </a:extLst>
          </p:cNvPr>
          <p:cNvCxnSpPr/>
          <p:nvPr/>
        </p:nvCxnSpPr>
        <p:spPr>
          <a:xfrm>
            <a:off x="5513802" y="2694180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0CFC915-F9BA-4A33-82EB-8128A79A3753}"/>
              </a:ext>
            </a:extLst>
          </p:cNvPr>
          <p:cNvSpPr txBox="1"/>
          <p:nvPr/>
        </p:nvSpPr>
        <p:spPr>
          <a:xfrm>
            <a:off x="3008556" y="1616962"/>
            <a:ext cx="79203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전국의 영업중인 사설 골프장</a:t>
            </a:r>
            <a:r>
              <a:rPr lang="en-US" altLang="ko-KR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/</a:t>
            </a:r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연습장</a:t>
            </a:r>
            <a:endParaRPr lang="en-US" altLang="ko-KR" sz="1600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위치 데이터</a:t>
            </a:r>
            <a:endParaRPr lang="en-US" altLang="ko-KR" sz="1600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지도로 시각화</a:t>
            </a:r>
            <a:endParaRPr lang="en-US" altLang="ko-KR" sz="1600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  <a:p>
            <a:endParaRPr lang="ko-KR" altLang="en-US" sz="1600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02054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A1465A5-39FE-4BC3-8386-D017AD528F1A}"/>
              </a:ext>
            </a:extLst>
          </p:cNvPr>
          <p:cNvCxnSpPr/>
          <p:nvPr/>
        </p:nvCxnSpPr>
        <p:spPr>
          <a:xfrm>
            <a:off x="3196863" y="291284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B5F4D0D-29A9-430C-99A2-857373502F98}"/>
              </a:ext>
            </a:extLst>
          </p:cNvPr>
          <p:cNvCxnSpPr/>
          <p:nvPr/>
        </p:nvCxnSpPr>
        <p:spPr>
          <a:xfrm>
            <a:off x="3196863" y="738376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E8DA797-F7BA-49D2-B5AB-A699E39551C3}"/>
              </a:ext>
            </a:extLst>
          </p:cNvPr>
          <p:cNvSpPr txBox="1"/>
          <p:nvPr/>
        </p:nvSpPr>
        <p:spPr>
          <a:xfrm>
            <a:off x="1294279" y="345553"/>
            <a:ext cx="6555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경기도의 영업중인 사설 골프장</a:t>
            </a:r>
            <a:r>
              <a:rPr lang="en-US" altLang="ko-KR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/</a:t>
            </a:r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연습장 위치데이터 맵 설정 과정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ED2CA3-D973-4642-BA4E-DD6D307BE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0" y="1000296"/>
            <a:ext cx="7542980" cy="355152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0" name="Group 39">
            <a:extLst>
              <a:ext uri="{FF2B5EF4-FFF2-40B4-BE49-F238E27FC236}">
                <a16:creationId xmlns:a16="http://schemas.microsoft.com/office/drawing/2014/main" id="{32C622FC-E9A3-4592-97EB-EA96B14A8301}"/>
              </a:ext>
            </a:extLst>
          </p:cNvPr>
          <p:cNvGrpSpPr/>
          <p:nvPr/>
        </p:nvGrpSpPr>
        <p:grpSpPr>
          <a:xfrm>
            <a:off x="7624483" y="3563470"/>
            <a:ext cx="1250576" cy="1413221"/>
            <a:chOff x="1079500" y="969962"/>
            <a:chExt cx="8877301" cy="12233276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6B44C8AD-7CCB-4BAE-BE13-2B87A675B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500" y="4344988"/>
              <a:ext cx="5178425" cy="7847013"/>
            </a:xfrm>
            <a:custGeom>
              <a:avLst/>
              <a:gdLst>
                <a:gd name="T0" fmla="*/ 245 w 245"/>
                <a:gd name="T1" fmla="*/ 0 h 372"/>
                <a:gd name="T2" fmla="*/ 5 w 245"/>
                <a:gd name="T3" fmla="*/ 353 h 372"/>
                <a:gd name="T4" fmla="*/ 14 w 245"/>
                <a:gd name="T5" fmla="*/ 371 h 372"/>
                <a:gd name="T6" fmla="*/ 15 w 245"/>
                <a:gd name="T7" fmla="*/ 372 h 372"/>
                <a:gd name="T8" fmla="*/ 245 w 245"/>
                <a:gd name="T9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372">
                  <a:moveTo>
                    <a:pt x="245" y="0"/>
                  </a:moveTo>
                  <a:cubicBezTo>
                    <a:pt x="97" y="179"/>
                    <a:pt x="1" y="321"/>
                    <a:pt x="5" y="353"/>
                  </a:cubicBezTo>
                  <a:cubicBezTo>
                    <a:pt x="7" y="358"/>
                    <a:pt x="11" y="366"/>
                    <a:pt x="14" y="371"/>
                  </a:cubicBezTo>
                  <a:cubicBezTo>
                    <a:pt x="15" y="372"/>
                    <a:pt x="15" y="372"/>
                    <a:pt x="15" y="372"/>
                  </a:cubicBezTo>
                  <a:cubicBezTo>
                    <a:pt x="0" y="335"/>
                    <a:pt x="129" y="148"/>
                    <a:pt x="245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3D8C7AFE-77D7-46EC-B01F-C3F7982B5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275" y="5335588"/>
              <a:ext cx="5178425" cy="7867650"/>
            </a:xfrm>
            <a:custGeom>
              <a:avLst/>
              <a:gdLst>
                <a:gd name="T0" fmla="*/ 245 w 245"/>
                <a:gd name="T1" fmla="*/ 0 h 373"/>
                <a:gd name="T2" fmla="*/ 5 w 245"/>
                <a:gd name="T3" fmla="*/ 353 h 373"/>
                <a:gd name="T4" fmla="*/ 14 w 245"/>
                <a:gd name="T5" fmla="*/ 372 h 373"/>
                <a:gd name="T6" fmla="*/ 15 w 245"/>
                <a:gd name="T7" fmla="*/ 373 h 373"/>
                <a:gd name="T8" fmla="*/ 245 w 245"/>
                <a:gd name="T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373">
                  <a:moveTo>
                    <a:pt x="245" y="0"/>
                  </a:moveTo>
                  <a:cubicBezTo>
                    <a:pt x="97" y="180"/>
                    <a:pt x="1" y="322"/>
                    <a:pt x="5" y="353"/>
                  </a:cubicBezTo>
                  <a:cubicBezTo>
                    <a:pt x="7" y="359"/>
                    <a:pt x="11" y="367"/>
                    <a:pt x="14" y="372"/>
                  </a:cubicBezTo>
                  <a:cubicBezTo>
                    <a:pt x="15" y="373"/>
                    <a:pt x="15" y="373"/>
                    <a:pt x="15" y="373"/>
                  </a:cubicBezTo>
                  <a:cubicBezTo>
                    <a:pt x="0" y="335"/>
                    <a:pt x="130" y="149"/>
                    <a:pt x="245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535BF0E0-07E8-4947-8DB9-D0EECF9A10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4463" y="1011237"/>
              <a:ext cx="5283199" cy="6391276"/>
            </a:xfrm>
            <a:custGeom>
              <a:avLst/>
              <a:gdLst>
                <a:gd name="T0" fmla="*/ 84 w 250"/>
                <a:gd name="T1" fmla="*/ 232 h 303"/>
                <a:gd name="T2" fmla="*/ 79 w 250"/>
                <a:gd name="T3" fmla="*/ 226 h 303"/>
                <a:gd name="T4" fmla="*/ 66 w 250"/>
                <a:gd name="T5" fmla="*/ 218 h 303"/>
                <a:gd name="T6" fmla="*/ 66 w 250"/>
                <a:gd name="T7" fmla="*/ 218 h 303"/>
                <a:gd name="T8" fmla="*/ 132 w 250"/>
                <a:gd name="T9" fmla="*/ 225 h 303"/>
                <a:gd name="T10" fmla="*/ 177 w 250"/>
                <a:gd name="T11" fmla="*/ 217 h 303"/>
                <a:gd name="T12" fmla="*/ 65 w 250"/>
                <a:gd name="T13" fmla="*/ 192 h 303"/>
                <a:gd name="T14" fmla="*/ 65 w 250"/>
                <a:gd name="T15" fmla="*/ 192 h 303"/>
                <a:gd name="T16" fmla="*/ 65 w 250"/>
                <a:gd name="T17" fmla="*/ 190 h 303"/>
                <a:gd name="T18" fmla="*/ 65 w 250"/>
                <a:gd name="T19" fmla="*/ 191 h 303"/>
                <a:gd name="T20" fmla="*/ 67 w 250"/>
                <a:gd name="T21" fmla="*/ 186 h 303"/>
                <a:gd name="T22" fmla="*/ 66 w 250"/>
                <a:gd name="T23" fmla="*/ 187 h 303"/>
                <a:gd name="T24" fmla="*/ 68 w 250"/>
                <a:gd name="T25" fmla="*/ 185 h 303"/>
                <a:gd name="T26" fmla="*/ 68 w 250"/>
                <a:gd name="T27" fmla="*/ 185 h 303"/>
                <a:gd name="T28" fmla="*/ 68 w 250"/>
                <a:gd name="T29" fmla="*/ 184 h 303"/>
                <a:gd name="T30" fmla="*/ 68 w 250"/>
                <a:gd name="T31" fmla="*/ 184 h 303"/>
                <a:gd name="T32" fmla="*/ 69 w 250"/>
                <a:gd name="T33" fmla="*/ 182 h 303"/>
                <a:gd name="T34" fmla="*/ 70 w 250"/>
                <a:gd name="T35" fmla="*/ 180 h 303"/>
                <a:gd name="T36" fmla="*/ 69 w 250"/>
                <a:gd name="T37" fmla="*/ 182 h 303"/>
                <a:gd name="T38" fmla="*/ 70 w 250"/>
                <a:gd name="T39" fmla="*/ 179 h 303"/>
                <a:gd name="T40" fmla="*/ 72 w 250"/>
                <a:gd name="T41" fmla="*/ 177 h 303"/>
                <a:gd name="T42" fmla="*/ 73 w 250"/>
                <a:gd name="T43" fmla="*/ 174 h 303"/>
                <a:gd name="T44" fmla="*/ 73 w 250"/>
                <a:gd name="T45" fmla="*/ 173 h 303"/>
                <a:gd name="T46" fmla="*/ 73 w 250"/>
                <a:gd name="T47" fmla="*/ 173 h 303"/>
                <a:gd name="T48" fmla="*/ 47 w 250"/>
                <a:gd name="T49" fmla="*/ 146 h 303"/>
                <a:gd name="T50" fmla="*/ 47 w 250"/>
                <a:gd name="T51" fmla="*/ 146 h 303"/>
                <a:gd name="T52" fmla="*/ 62 w 250"/>
                <a:gd name="T53" fmla="*/ 133 h 303"/>
                <a:gd name="T54" fmla="*/ 80 w 250"/>
                <a:gd name="T55" fmla="*/ 126 h 303"/>
                <a:gd name="T56" fmla="*/ 80 w 250"/>
                <a:gd name="T57" fmla="*/ 126 h 303"/>
                <a:gd name="T58" fmla="*/ 97 w 250"/>
                <a:gd name="T59" fmla="*/ 128 h 303"/>
                <a:gd name="T60" fmla="*/ 103 w 250"/>
                <a:gd name="T61" fmla="*/ 119 h 303"/>
                <a:gd name="T62" fmla="*/ 103 w 250"/>
                <a:gd name="T63" fmla="*/ 119 h 303"/>
                <a:gd name="T64" fmla="*/ 108 w 250"/>
                <a:gd name="T65" fmla="*/ 110 h 303"/>
                <a:gd name="T66" fmla="*/ 103 w 250"/>
                <a:gd name="T67" fmla="*/ 118 h 303"/>
                <a:gd name="T68" fmla="*/ 128 w 250"/>
                <a:gd name="T69" fmla="*/ 79 h 303"/>
                <a:gd name="T70" fmla="*/ 123 w 250"/>
                <a:gd name="T71" fmla="*/ 87 h 303"/>
                <a:gd name="T72" fmla="*/ 113 w 250"/>
                <a:gd name="T73" fmla="*/ 102 h 303"/>
                <a:gd name="T74" fmla="*/ 133 w 250"/>
                <a:gd name="T75" fmla="*/ 72 h 303"/>
                <a:gd name="T76" fmla="*/ 140 w 250"/>
                <a:gd name="T77" fmla="*/ 62 h 303"/>
                <a:gd name="T78" fmla="*/ 140 w 250"/>
                <a:gd name="T79" fmla="*/ 62 h 303"/>
                <a:gd name="T80" fmla="*/ 161 w 250"/>
                <a:gd name="T81" fmla="*/ 37 h 303"/>
                <a:gd name="T82" fmla="*/ 178 w 250"/>
                <a:gd name="T83" fmla="*/ 22 h 303"/>
                <a:gd name="T84" fmla="*/ 178 w 250"/>
                <a:gd name="T85" fmla="*/ 22 h 303"/>
                <a:gd name="T86" fmla="*/ 181 w 250"/>
                <a:gd name="T87" fmla="*/ 19 h 303"/>
                <a:gd name="T88" fmla="*/ 183 w 250"/>
                <a:gd name="T89" fmla="*/ 18 h 303"/>
                <a:gd name="T90" fmla="*/ 189 w 250"/>
                <a:gd name="T91" fmla="*/ 15 h 303"/>
                <a:gd name="T92" fmla="*/ 207 w 250"/>
                <a:gd name="T93" fmla="*/ 8 h 303"/>
                <a:gd name="T94" fmla="*/ 229 w 250"/>
                <a:gd name="T95" fmla="*/ 3 h 303"/>
                <a:gd name="T96" fmla="*/ 219 w 250"/>
                <a:gd name="T97" fmla="*/ 5 h 303"/>
                <a:gd name="T98" fmla="*/ 228 w 250"/>
                <a:gd name="T99" fmla="*/ 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0" h="303">
                  <a:moveTo>
                    <a:pt x="79" y="226"/>
                  </a:moveTo>
                  <a:cubicBezTo>
                    <a:pt x="77" y="227"/>
                    <a:pt x="77" y="227"/>
                    <a:pt x="77" y="227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92" y="239"/>
                    <a:pt x="92" y="239"/>
                    <a:pt x="92" y="239"/>
                  </a:cubicBezTo>
                  <a:cubicBezTo>
                    <a:pt x="94" y="239"/>
                    <a:pt x="94" y="239"/>
                    <a:pt x="94" y="239"/>
                  </a:cubicBezTo>
                  <a:cubicBezTo>
                    <a:pt x="79" y="226"/>
                    <a:pt x="79" y="226"/>
                    <a:pt x="79" y="226"/>
                  </a:cubicBezTo>
                  <a:moveTo>
                    <a:pt x="66" y="214"/>
                  </a:moveTo>
                  <a:cubicBezTo>
                    <a:pt x="66" y="214"/>
                    <a:pt x="66" y="214"/>
                    <a:pt x="66" y="214"/>
                  </a:cubicBezTo>
                  <a:cubicBezTo>
                    <a:pt x="66" y="218"/>
                    <a:pt x="66" y="218"/>
                    <a:pt x="66" y="218"/>
                  </a:cubicBezTo>
                  <a:cubicBezTo>
                    <a:pt x="67" y="218"/>
                    <a:pt x="67" y="218"/>
                    <a:pt x="67" y="218"/>
                  </a:cubicBezTo>
                  <a:cubicBezTo>
                    <a:pt x="67" y="218"/>
                    <a:pt x="67" y="218"/>
                    <a:pt x="67" y="218"/>
                  </a:cubicBezTo>
                  <a:cubicBezTo>
                    <a:pt x="66" y="218"/>
                    <a:pt x="66" y="218"/>
                    <a:pt x="66" y="218"/>
                  </a:cubicBezTo>
                  <a:cubicBezTo>
                    <a:pt x="66" y="214"/>
                    <a:pt x="66" y="214"/>
                    <a:pt x="66" y="214"/>
                  </a:cubicBezTo>
                  <a:moveTo>
                    <a:pt x="171" y="194"/>
                  </a:moveTo>
                  <a:cubicBezTo>
                    <a:pt x="156" y="207"/>
                    <a:pt x="142" y="217"/>
                    <a:pt x="132" y="225"/>
                  </a:cubicBezTo>
                  <a:cubicBezTo>
                    <a:pt x="133" y="238"/>
                    <a:pt x="98" y="287"/>
                    <a:pt x="98" y="287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29" y="271"/>
                    <a:pt x="171" y="249"/>
                    <a:pt x="177" y="217"/>
                  </a:cubicBezTo>
                  <a:cubicBezTo>
                    <a:pt x="179" y="205"/>
                    <a:pt x="176" y="198"/>
                    <a:pt x="171" y="194"/>
                  </a:cubicBezTo>
                  <a:moveTo>
                    <a:pt x="65" y="192"/>
                  </a:moveTo>
                  <a:cubicBezTo>
                    <a:pt x="65" y="192"/>
                    <a:pt x="65" y="192"/>
                    <a:pt x="65" y="192"/>
                  </a:cubicBezTo>
                  <a:cubicBezTo>
                    <a:pt x="66" y="211"/>
                    <a:pt x="66" y="211"/>
                    <a:pt x="66" y="211"/>
                  </a:cubicBezTo>
                  <a:cubicBezTo>
                    <a:pt x="66" y="211"/>
                    <a:pt x="66" y="211"/>
                    <a:pt x="66" y="211"/>
                  </a:cubicBezTo>
                  <a:cubicBezTo>
                    <a:pt x="65" y="192"/>
                    <a:pt x="65" y="192"/>
                    <a:pt x="65" y="192"/>
                  </a:cubicBezTo>
                  <a:moveTo>
                    <a:pt x="66" y="188"/>
                  </a:moveTo>
                  <a:cubicBezTo>
                    <a:pt x="66" y="188"/>
                    <a:pt x="66" y="188"/>
                    <a:pt x="66" y="188"/>
                  </a:cubicBezTo>
                  <a:cubicBezTo>
                    <a:pt x="66" y="189"/>
                    <a:pt x="65" y="190"/>
                    <a:pt x="65" y="190"/>
                  </a:cubicBezTo>
                  <a:cubicBezTo>
                    <a:pt x="65" y="190"/>
                    <a:pt x="65" y="190"/>
                    <a:pt x="65" y="190"/>
                  </a:cubicBezTo>
                  <a:cubicBezTo>
                    <a:pt x="65" y="191"/>
                    <a:pt x="65" y="191"/>
                    <a:pt x="65" y="191"/>
                  </a:cubicBezTo>
                  <a:cubicBezTo>
                    <a:pt x="65" y="191"/>
                    <a:pt x="65" y="191"/>
                    <a:pt x="65" y="191"/>
                  </a:cubicBezTo>
                  <a:cubicBezTo>
                    <a:pt x="65" y="191"/>
                    <a:pt x="65" y="191"/>
                    <a:pt x="65" y="191"/>
                  </a:cubicBezTo>
                  <a:cubicBezTo>
                    <a:pt x="65" y="190"/>
                    <a:pt x="65" y="189"/>
                    <a:pt x="66" y="188"/>
                  </a:cubicBezTo>
                  <a:moveTo>
                    <a:pt x="67" y="186"/>
                  </a:moveTo>
                  <a:cubicBezTo>
                    <a:pt x="67" y="186"/>
                    <a:pt x="67" y="186"/>
                    <a:pt x="67" y="186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7"/>
                    <a:pt x="66" y="187"/>
                    <a:pt x="66" y="187"/>
                  </a:cubicBezTo>
                  <a:cubicBezTo>
                    <a:pt x="67" y="187"/>
                    <a:pt x="67" y="186"/>
                    <a:pt x="67" y="186"/>
                  </a:cubicBezTo>
                  <a:moveTo>
                    <a:pt x="68" y="185"/>
                  </a:moveTo>
                  <a:cubicBezTo>
                    <a:pt x="68" y="185"/>
                    <a:pt x="68" y="185"/>
                    <a:pt x="68" y="185"/>
                  </a:cubicBezTo>
                  <a:cubicBezTo>
                    <a:pt x="68" y="185"/>
                    <a:pt x="68" y="185"/>
                    <a:pt x="68" y="185"/>
                  </a:cubicBezTo>
                  <a:cubicBezTo>
                    <a:pt x="67" y="185"/>
                    <a:pt x="67" y="185"/>
                    <a:pt x="67" y="185"/>
                  </a:cubicBezTo>
                  <a:cubicBezTo>
                    <a:pt x="67" y="185"/>
                    <a:pt x="67" y="185"/>
                    <a:pt x="68" y="185"/>
                  </a:cubicBezTo>
                  <a:cubicBezTo>
                    <a:pt x="68" y="185"/>
                    <a:pt x="68" y="185"/>
                    <a:pt x="68" y="185"/>
                  </a:cubicBezTo>
                  <a:moveTo>
                    <a:pt x="68" y="184"/>
                  </a:moveTo>
                  <a:cubicBezTo>
                    <a:pt x="68" y="184"/>
                    <a:pt x="68" y="184"/>
                    <a:pt x="68" y="184"/>
                  </a:cubicBezTo>
                  <a:cubicBezTo>
                    <a:pt x="68" y="184"/>
                    <a:pt x="68" y="184"/>
                    <a:pt x="68" y="184"/>
                  </a:cubicBezTo>
                  <a:cubicBezTo>
                    <a:pt x="68" y="185"/>
                    <a:pt x="68" y="185"/>
                    <a:pt x="68" y="185"/>
                  </a:cubicBezTo>
                  <a:cubicBezTo>
                    <a:pt x="68" y="184"/>
                    <a:pt x="68" y="184"/>
                    <a:pt x="68" y="184"/>
                  </a:cubicBezTo>
                  <a:cubicBezTo>
                    <a:pt x="68" y="184"/>
                    <a:pt x="68" y="184"/>
                    <a:pt x="68" y="184"/>
                  </a:cubicBezTo>
                  <a:moveTo>
                    <a:pt x="69" y="182"/>
                  </a:moveTo>
                  <a:cubicBezTo>
                    <a:pt x="69" y="182"/>
                    <a:pt x="69" y="182"/>
                    <a:pt x="69" y="182"/>
                  </a:cubicBezTo>
                  <a:cubicBezTo>
                    <a:pt x="69" y="182"/>
                    <a:pt x="69" y="182"/>
                    <a:pt x="69" y="182"/>
                  </a:cubicBezTo>
                  <a:cubicBezTo>
                    <a:pt x="69" y="182"/>
                    <a:pt x="69" y="182"/>
                    <a:pt x="69" y="182"/>
                  </a:cubicBezTo>
                  <a:moveTo>
                    <a:pt x="70" y="180"/>
                  </a:moveTo>
                  <a:cubicBezTo>
                    <a:pt x="70" y="180"/>
                    <a:pt x="70" y="180"/>
                    <a:pt x="70" y="180"/>
                  </a:cubicBezTo>
                  <a:cubicBezTo>
                    <a:pt x="70" y="180"/>
                    <a:pt x="70" y="181"/>
                    <a:pt x="69" y="181"/>
                  </a:cubicBezTo>
                  <a:cubicBezTo>
                    <a:pt x="69" y="182"/>
                    <a:pt x="69" y="182"/>
                    <a:pt x="69" y="182"/>
                  </a:cubicBezTo>
                  <a:cubicBezTo>
                    <a:pt x="70" y="181"/>
                    <a:pt x="70" y="180"/>
                    <a:pt x="70" y="180"/>
                  </a:cubicBezTo>
                  <a:moveTo>
                    <a:pt x="71" y="179"/>
                  </a:moveTo>
                  <a:cubicBezTo>
                    <a:pt x="70" y="179"/>
                    <a:pt x="70" y="179"/>
                    <a:pt x="70" y="179"/>
                  </a:cubicBezTo>
                  <a:cubicBezTo>
                    <a:pt x="70" y="180"/>
                    <a:pt x="70" y="180"/>
                    <a:pt x="70" y="180"/>
                  </a:cubicBezTo>
                  <a:cubicBezTo>
                    <a:pt x="71" y="179"/>
                    <a:pt x="71" y="179"/>
                    <a:pt x="71" y="179"/>
                  </a:cubicBezTo>
                  <a:moveTo>
                    <a:pt x="72" y="177"/>
                  </a:moveTo>
                  <a:cubicBezTo>
                    <a:pt x="71" y="177"/>
                    <a:pt x="71" y="178"/>
                    <a:pt x="71" y="178"/>
                  </a:cubicBezTo>
                  <a:cubicBezTo>
                    <a:pt x="71" y="178"/>
                    <a:pt x="71" y="177"/>
                    <a:pt x="72" y="177"/>
                  </a:cubicBezTo>
                  <a:moveTo>
                    <a:pt x="73" y="174"/>
                  </a:moveTo>
                  <a:cubicBezTo>
                    <a:pt x="73" y="174"/>
                    <a:pt x="73" y="175"/>
                    <a:pt x="72" y="175"/>
                  </a:cubicBezTo>
                  <a:cubicBezTo>
                    <a:pt x="73" y="175"/>
                    <a:pt x="73" y="174"/>
                    <a:pt x="73" y="174"/>
                  </a:cubicBezTo>
                  <a:moveTo>
                    <a:pt x="73" y="173"/>
                  </a:moveTo>
                  <a:cubicBezTo>
                    <a:pt x="73" y="173"/>
                    <a:pt x="73" y="173"/>
                    <a:pt x="73" y="173"/>
                  </a:cubicBezTo>
                  <a:cubicBezTo>
                    <a:pt x="73" y="173"/>
                    <a:pt x="73" y="173"/>
                    <a:pt x="73" y="173"/>
                  </a:cubicBezTo>
                  <a:cubicBezTo>
                    <a:pt x="73" y="173"/>
                    <a:pt x="73" y="173"/>
                    <a:pt x="73" y="173"/>
                  </a:cubicBezTo>
                  <a:cubicBezTo>
                    <a:pt x="73" y="173"/>
                    <a:pt x="73" y="173"/>
                    <a:pt x="73" y="173"/>
                  </a:cubicBezTo>
                  <a:cubicBezTo>
                    <a:pt x="73" y="173"/>
                    <a:pt x="73" y="173"/>
                    <a:pt x="73" y="173"/>
                  </a:cubicBezTo>
                  <a:moveTo>
                    <a:pt x="47" y="146"/>
                  </a:moveTo>
                  <a:cubicBezTo>
                    <a:pt x="31" y="166"/>
                    <a:pt x="18" y="195"/>
                    <a:pt x="0" y="220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18" y="195"/>
                    <a:pt x="31" y="166"/>
                    <a:pt x="47" y="146"/>
                  </a:cubicBezTo>
                  <a:moveTo>
                    <a:pt x="73" y="128"/>
                  </a:moveTo>
                  <a:cubicBezTo>
                    <a:pt x="72" y="128"/>
                    <a:pt x="72" y="128"/>
                    <a:pt x="72" y="128"/>
                  </a:cubicBezTo>
                  <a:cubicBezTo>
                    <a:pt x="68" y="129"/>
                    <a:pt x="65" y="131"/>
                    <a:pt x="62" y="133"/>
                  </a:cubicBezTo>
                  <a:cubicBezTo>
                    <a:pt x="65" y="131"/>
                    <a:pt x="68" y="129"/>
                    <a:pt x="72" y="128"/>
                  </a:cubicBezTo>
                  <a:cubicBezTo>
                    <a:pt x="72" y="128"/>
                    <a:pt x="72" y="128"/>
                    <a:pt x="73" y="128"/>
                  </a:cubicBezTo>
                  <a:moveTo>
                    <a:pt x="80" y="126"/>
                  </a:moveTo>
                  <a:cubicBezTo>
                    <a:pt x="80" y="126"/>
                    <a:pt x="80" y="126"/>
                    <a:pt x="80" y="126"/>
                  </a:cubicBezTo>
                  <a:cubicBezTo>
                    <a:pt x="80" y="126"/>
                    <a:pt x="79" y="126"/>
                    <a:pt x="79" y="126"/>
                  </a:cubicBezTo>
                  <a:cubicBezTo>
                    <a:pt x="79" y="126"/>
                    <a:pt x="80" y="126"/>
                    <a:pt x="80" y="126"/>
                  </a:cubicBezTo>
                  <a:moveTo>
                    <a:pt x="100" y="123"/>
                  </a:moveTo>
                  <a:cubicBezTo>
                    <a:pt x="100" y="124"/>
                    <a:pt x="100" y="124"/>
                    <a:pt x="100" y="124"/>
                  </a:cubicBezTo>
                  <a:cubicBezTo>
                    <a:pt x="99" y="126"/>
                    <a:pt x="98" y="127"/>
                    <a:pt x="97" y="128"/>
                  </a:cubicBezTo>
                  <a:cubicBezTo>
                    <a:pt x="98" y="127"/>
                    <a:pt x="99" y="126"/>
                    <a:pt x="100" y="124"/>
                  </a:cubicBezTo>
                  <a:cubicBezTo>
                    <a:pt x="100" y="124"/>
                    <a:pt x="100" y="124"/>
                    <a:pt x="100" y="123"/>
                  </a:cubicBezTo>
                  <a:moveTo>
                    <a:pt x="103" y="119"/>
                  </a:moveTo>
                  <a:cubicBezTo>
                    <a:pt x="102" y="120"/>
                    <a:pt x="101" y="122"/>
                    <a:pt x="101" y="123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2"/>
                    <a:pt x="102" y="121"/>
                    <a:pt x="103" y="119"/>
                  </a:cubicBezTo>
                  <a:moveTo>
                    <a:pt x="111" y="106"/>
                  </a:moveTo>
                  <a:cubicBezTo>
                    <a:pt x="110" y="107"/>
                    <a:pt x="109" y="108"/>
                    <a:pt x="108" y="110"/>
                  </a:cubicBezTo>
                  <a:cubicBezTo>
                    <a:pt x="108" y="110"/>
                    <a:pt x="108" y="110"/>
                    <a:pt x="108" y="110"/>
                  </a:cubicBezTo>
                  <a:cubicBezTo>
                    <a:pt x="107" y="113"/>
                    <a:pt x="105" y="115"/>
                    <a:pt x="104" y="118"/>
                  </a:cubicBezTo>
                  <a:cubicBezTo>
                    <a:pt x="103" y="118"/>
                    <a:pt x="103" y="118"/>
                    <a:pt x="103" y="118"/>
                  </a:cubicBezTo>
                  <a:cubicBezTo>
                    <a:pt x="103" y="118"/>
                    <a:pt x="103" y="118"/>
                    <a:pt x="103" y="118"/>
                  </a:cubicBezTo>
                  <a:cubicBezTo>
                    <a:pt x="103" y="118"/>
                    <a:pt x="103" y="118"/>
                    <a:pt x="103" y="118"/>
                  </a:cubicBezTo>
                  <a:cubicBezTo>
                    <a:pt x="106" y="114"/>
                    <a:pt x="108" y="110"/>
                    <a:pt x="111" y="106"/>
                  </a:cubicBezTo>
                  <a:moveTo>
                    <a:pt x="128" y="79"/>
                  </a:moveTo>
                  <a:cubicBezTo>
                    <a:pt x="128" y="79"/>
                    <a:pt x="128" y="79"/>
                    <a:pt x="128" y="79"/>
                  </a:cubicBezTo>
                  <a:cubicBezTo>
                    <a:pt x="127" y="81"/>
                    <a:pt x="125" y="83"/>
                    <a:pt x="123" y="86"/>
                  </a:cubicBezTo>
                  <a:cubicBezTo>
                    <a:pt x="123" y="87"/>
                    <a:pt x="123" y="87"/>
                    <a:pt x="123" y="87"/>
                  </a:cubicBezTo>
                  <a:cubicBezTo>
                    <a:pt x="121" y="89"/>
                    <a:pt x="120" y="91"/>
                    <a:pt x="118" y="94"/>
                  </a:cubicBezTo>
                  <a:cubicBezTo>
                    <a:pt x="118" y="94"/>
                    <a:pt x="118" y="94"/>
                    <a:pt x="118" y="94"/>
                  </a:cubicBezTo>
                  <a:cubicBezTo>
                    <a:pt x="116" y="97"/>
                    <a:pt x="115" y="99"/>
                    <a:pt x="113" y="102"/>
                  </a:cubicBezTo>
                  <a:cubicBezTo>
                    <a:pt x="113" y="102"/>
                    <a:pt x="113" y="102"/>
                    <a:pt x="113" y="102"/>
                  </a:cubicBezTo>
                  <a:cubicBezTo>
                    <a:pt x="118" y="94"/>
                    <a:pt x="123" y="86"/>
                    <a:pt x="128" y="79"/>
                  </a:cubicBezTo>
                  <a:moveTo>
                    <a:pt x="133" y="72"/>
                  </a:moveTo>
                  <a:cubicBezTo>
                    <a:pt x="132" y="73"/>
                    <a:pt x="132" y="74"/>
                    <a:pt x="131" y="75"/>
                  </a:cubicBezTo>
                  <a:cubicBezTo>
                    <a:pt x="132" y="74"/>
                    <a:pt x="132" y="73"/>
                    <a:pt x="133" y="72"/>
                  </a:cubicBezTo>
                  <a:moveTo>
                    <a:pt x="140" y="62"/>
                  </a:moveTo>
                  <a:cubicBezTo>
                    <a:pt x="140" y="62"/>
                    <a:pt x="140" y="63"/>
                    <a:pt x="139" y="63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63"/>
                    <a:pt x="140" y="63"/>
                    <a:pt x="140" y="62"/>
                  </a:cubicBezTo>
                  <a:moveTo>
                    <a:pt x="161" y="37"/>
                  </a:moveTo>
                  <a:cubicBezTo>
                    <a:pt x="161" y="37"/>
                    <a:pt x="161" y="37"/>
                    <a:pt x="161" y="37"/>
                  </a:cubicBezTo>
                  <a:cubicBezTo>
                    <a:pt x="161" y="37"/>
                    <a:pt x="161" y="37"/>
                    <a:pt x="161" y="37"/>
                  </a:cubicBezTo>
                  <a:cubicBezTo>
                    <a:pt x="161" y="37"/>
                    <a:pt x="161" y="37"/>
                    <a:pt x="161" y="37"/>
                  </a:cubicBezTo>
                  <a:moveTo>
                    <a:pt x="178" y="22"/>
                  </a:moveTo>
                  <a:cubicBezTo>
                    <a:pt x="178" y="22"/>
                    <a:pt x="178" y="22"/>
                    <a:pt x="178" y="22"/>
                  </a:cubicBezTo>
                  <a:cubicBezTo>
                    <a:pt x="176" y="23"/>
                    <a:pt x="174" y="25"/>
                    <a:pt x="172" y="26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4" y="25"/>
                    <a:pt x="176" y="23"/>
                    <a:pt x="178" y="22"/>
                  </a:cubicBezTo>
                  <a:moveTo>
                    <a:pt x="181" y="19"/>
                  </a:moveTo>
                  <a:cubicBezTo>
                    <a:pt x="180" y="20"/>
                    <a:pt x="179" y="21"/>
                    <a:pt x="178" y="22"/>
                  </a:cubicBezTo>
                  <a:cubicBezTo>
                    <a:pt x="179" y="21"/>
                    <a:pt x="180" y="20"/>
                    <a:pt x="181" y="19"/>
                  </a:cubicBezTo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7" y="16"/>
                    <a:pt x="185" y="17"/>
                    <a:pt x="183" y="18"/>
                  </a:cubicBezTo>
                  <a:cubicBezTo>
                    <a:pt x="183" y="18"/>
                    <a:pt x="183" y="18"/>
                    <a:pt x="183" y="18"/>
                  </a:cubicBezTo>
                  <a:cubicBezTo>
                    <a:pt x="185" y="17"/>
                    <a:pt x="187" y="16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moveTo>
                    <a:pt x="208" y="8"/>
                  </a:moveTo>
                  <a:cubicBezTo>
                    <a:pt x="208" y="8"/>
                    <a:pt x="208" y="8"/>
                    <a:pt x="208" y="8"/>
                  </a:cubicBezTo>
                  <a:cubicBezTo>
                    <a:pt x="208" y="8"/>
                    <a:pt x="208" y="8"/>
                    <a:pt x="207" y="8"/>
                  </a:cubicBezTo>
                  <a:cubicBezTo>
                    <a:pt x="208" y="8"/>
                    <a:pt x="208" y="8"/>
                    <a:pt x="208" y="8"/>
                  </a:cubicBezTo>
                  <a:moveTo>
                    <a:pt x="229" y="3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227" y="3"/>
                    <a:pt x="226" y="4"/>
                    <a:pt x="224" y="4"/>
                  </a:cubicBezTo>
                  <a:cubicBezTo>
                    <a:pt x="223" y="4"/>
                    <a:pt x="223" y="4"/>
                    <a:pt x="223" y="4"/>
                  </a:cubicBezTo>
                  <a:cubicBezTo>
                    <a:pt x="222" y="4"/>
                    <a:pt x="221" y="4"/>
                    <a:pt x="219" y="5"/>
                  </a:cubicBezTo>
                  <a:cubicBezTo>
                    <a:pt x="222" y="4"/>
                    <a:pt x="226" y="3"/>
                    <a:pt x="229" y="3"/>
                  </a:cubicBezTo>
                  <a:moveTo>
                    <a:pt x="250" y="0"/>
                  </a:moveTo>
                  <a:cubicBezTo>
                    <a:pt x="244" y="0"/>
                    <a:pt x="236" y="1"/>
                    <a:pt x="228" y="2"/>
                  </a:cubicBezTo>
                  <a:cubicBezTo>
                    <a:pt x="236" y="1"/>
                    <a:pt x="243" y="0"/>
                    <a:pt x="250" y="0"/>
                  </a:cubicBezTo>
                  <a:cubicBezTo>
                    <a:pt x="250" y="0"/>
                    <a:pt x="250" y="0"/>
                    <a:pt x="250" y="0"/>
                  </a:cubicBezTo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D77885A4-CDBD-47C1-92C0-CFD9160F5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288" y="5462588"/>
              <a:ext cx="0" cy="63500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3 h 3"/>
                <a:gd name="T4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D52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1599C7AB-970D-47A2-BA14-496F68B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513" y="5630863"/>
              <a:ext cx="866775" cy="1455738"/>
            </a:xfrm>
            <a:custGeom>
              <a:avLst/>
              <a:gdLst>
                <a:gd name="T0" fmla="*/ 39 w 41"/>
                <a:gd name="T1" fmla="*/ 0 h 69"/>
                <a:gd name="T2" fmla="*/ 31 w 41"/>
                <a:gd name="T3" fmla="*/ 8 h 69"/>
                <a:gd name="T4" fmla="*/ 13 w 41"/>
                <a:gd name="T5" fmla="*/ 33 h 69"/>
                <a:gd name="T6" fmla="*/ 3 w 41"/>
                <a:gd name="T7" fmla="*/ 69 h 69"/>
                <a:gd name="T8" fmla="*/ 5 w 41"/>
                <a:gd name="T9" fmla="*/ 69 h 69"/>
                <a:gd name="T10" fmla="*/ 41 w 41"/>
                <a:gd name="T11" fmla="*/ 1 h 69"/>
                <a:gd name="T12" fmla="*/ 39 w 41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9">
                  <a:moveTo>
                    <a:pt x="39" y="0"/>
                  </a:moveTo>
                  <a:cubicBezTo>
                    <a:pt x="36" y="2"/>
                    <a:pt x="34" y="5"/>
                    <a:pt x="31" y="8"/>
                  </a:cubicBezTo>
                  <a:cubicBezTo>
                    <a:pt x="25" y="16"/>
                    <a:pt x="19" y="24"/>
                    <a:pt x="13" y="33"/>
                  </a:cubicBezTo>
                  <a:cubicBezTo>
                    <a:pt x="0" y="55"/>
                    <a:pt x="3" y="69"/>
                    <a:pt x="3" y="69"/>
                  </a:cubicBezTo>
                  <a:cubicBezTo>
                    <a:pt x="3" y="69"/>
                    <a:pt x="3" y="69"/>
                    <a:pt x="5" y="69"/>
                  </a:cubicBezTo>
                  <a:cubicBezTo>
                    <a:pt x="5" y="66"/>
                    <a:pt x="3" y="37"/>
                    <a:pt x="41" y="1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260690EA-44EA-426A-B48D-03C170654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0" y="5800725"/>
              <a:ext cx="381000" cy="527050"/>
            </a:xfrm>
            <a:custGeom>
              <a:avLst/>
              <a:gdLst>
                <a:gd name="T0" fmla="*/ 18 w 18"/>
                <a:gd name="T1" fmla="*/ 0 h 25"/>
                <a:gd name="T2" fmla="*/ 0 w 18"/>
                <a:gd name="T3" fmla="*/ 25 h 25"/>
                <a:gd name="T4" fmla="*/ 18 w 18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5">
                  <a:moveTo>
                    <a:pt x="18" y="0"/>
                  </a:moveTo>
                  <a:cubicBezTo>
                    <a:pt x="10" y="9"/>
                    <a:pt x="4" y="17"/>
                    <a:pt x="0" y="25"/>
                  </a:cubicBezTo>
                  <a:cubicBezTo>
                    <a:pt x="6" y="16"/>
                    <a:pt x="12" y="8"/>
                    <a:pt x="18" y="0"/>
                  </a:cubicBezTo>
                </a:path>
              </a:pathLst>
            </a:custGeom>
            <a:solidFill>
              <a:srgbClr val="6D52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35357F0E-F8C5-49AF-8A41-C5417D138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514" y="5060950"/>
              <a:ext cx="1098550" cy="992188"/>
            </a:xfrm>
            <a:custGeom>
              <a:avLst/>
              <a:gdLst>
                <a:gd name="T0" fmla="*/ 692 w 692"/>
                <a:gd name="T1" fmla="*/ 585 h 625"/>
                <a:gd name="T2" fmla="*/ 0 w 692"/>
                <a:gd name="T3" fmla="*/ 0 h 625"/>
                <a:gd name="T4" fmla="*/ 26 w 692"/>
                <a:gd name="T5" fmla="*/ 333 h 625"/>
                <a:gd name="T6" fmla="*/ 359 w 692"/>
                <a:gd name="T7" fmla="*/ 625 h 625"/>
                <a:gd name="T8" fmla="*/ 692 w 692"/>
                <a:gd name="T9" fmla="*/ 58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2" h="625">
                  <a:moveTo>
                    <a:pt x="692" y="585"/>
                  </a:moveTo>
                  <a:lnTo>
                    <a:pt x="0" y="0"/>
                  </a:lnTo>
                  <a:lnTo>
                    <a:pt x="26" y="333"/>
                  </a:lnTo>
                  <a:lnTo>
                    <a:pt x="359" y="625"/>
                  </a:lnTo>
                  <a:lnTo>
                    <a:pt x="692" y="5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269F28C0-FCDF-4CA9-8966-F5813993A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513" y="5060950"/>
              <a:ext cx="1098550" cy="992188"/>
            </a:xfrm>
            <a:custGeom>
              <a:avLst/>
              <a:gdLst>
                <a:gd name="T0" fmla="*/ 692 w 692"/>
                <a:gd name="T1" fmla="*/ 585 h 625"/>
                <a:gd name="T2" fmla="*/ 0 w 692"/>
                <a:gd name="T3" fmla="*/ 0 h 625"/>
                <a:gd name="T4" fmla="*/ 26 w 692"/>
                <a:gd name="T5" fmla="*/ 333 h 625"/>
                <a:gd name="T6" fmla="*/ 359 w 692"/>
                <a:gd name="T7" fmla="*/ 625 h 625"/>
                <a:gd name="T8" fmla="*/ 692 w 692"/>
                <a:gd name="T9" fmla="*/ 58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2" h="625">
                  <a:moveTo>
                    <a:pt x="692" y="585"/>
                  </a:moveTo>
                  <a:lnTo>
                    <a:pt x="0" y="0"/>
                  </a:lnTo>
                  <a:lnTo>
                    <a:pt x="26" y="333"/>
                  </a:lnTo>
                  <a:lnTo>
                    <a:pt x="359" y="625"/>
                  </a:lnTo>
                  <a:lnTo>
                    <a:pt x="692" y="58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F2C0E6B0-D0D7-4F01-B4B8-70B2E3D45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513" y="969962"/>
              <a:ext cx="4586288" cy="4999038"/>
            </a:xfrm>
            <a:custGeom>
              <a:avLst/>
              <a:gdLst>
                <a:gd name="T0" fmla="*/ 51 w 217"/>
                <a:gd name="T1" fmla="*/ 237 h 237"/>
                <a:gd name="T2" fmla="*/ 0 w 217"/>
                <a:gd name="T3" fmla="*/ 194 h 237"/>
                <a:gd name="T4" fmla="*/ 124 w 217"/>
                <a:gd name="T5" fmla="*/ 17 h 237"/>
                <a:gd name="T6" fmla="*/ 207 w 217"/>
                <a:gd name="T7" fmla="*/ 1 h 237"/>
                <a:gd name="T8" fmla="*/ 206 w 217"/>
                <a:gd name="T9" fmla="*/ 86 h 237"/>
                <a:gd name="T10" fmla="*/ 51 w 217"/>
                <a:gd name="T11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7" h="237">
                  <a:moveTo>
                    <a:pt x="51" y="237"/>
                  </a:move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69" y="45"/>
                    <a:pt x="124" y="17"/>
                  </a:cubicBezTo>
                  <a:cubicBezTo>
                    <a:pt x="156" y="0"/>
                    <a:pt x="207" y="1"/>
                    <a:pt x="207" y="1"/>
                  </a:cubicBezTo>
                  <a:cubicBezTo>
                    <a:pt x="207" y="1"/>
                    <a:pt x="217" y="53"/>
                    <a:pt x="206" y="86"/>
                  </a:cubicBezTo>
                  <a:cubicBezTo>
                    <a:pt x="187" y="138"/>
                    <a:pt x="51" y="237"/>
                    <a:pt x="51" y="23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26E5C9EE-7843-481D-AFEF-6E210F831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6025" y="969962"/>
              <a:ext cx="973138" cy="927100"/>
            </a:xfrm>
            <a:custGeom>
              <a:avLst/>
              <a:gdLst>
                <a:gd name="T0" fmla="*/ 46 w 46"/>
                <a:gd name="T1" fmla="*/ 44 h 44"/>
                <a:gd name="T2" fmla="*/ 42 w 46"/>
                <a:gd name="T3" fmla="*/ 1 h 44"/>
                <a:gd name="T4" fmla="*/ 0 w 46"/>
                <a:gd name="T5" fmla="*/ 4 h 44"/>
                <a:gd name="T6" fmla="*/ 46 w 46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4">
                  <a:moveTo>
                    <a:pt x="46" y="44"/>
                  </a:moveTo>
                  <a:cubicBezTo>
                    <a:pt x="46" y="21"/>
                    <a:pt x="42" y="1"/>
                    <a:pt x="42" y="1"/>
                  </a:cubicBezTo>
                  <a:cubicBezTo>
                    <a:pt x="42" y="1"/>
                    <a:pt x="22" y="0"/>
                    <a:pt x="0" y="4"/>
                  </a:cubicBezTo>
                  <a:cubicBezTo>
                    <a:pt x="46" y="44"/>
                    <a:pt x="46" y="44"/>
                    <a:pt x="46" y="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159A65B-0991-4779-8CEF-94AA82B07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1788" y="3500438"/>
              <a:ext cx="2430463" cy="2405063"/>
            </a:xfrm>
            <a:custGeom>
              <a:avLst/>
              <a:gdLst>
                <a:gd name="T0" fmla="*/ 0 w 115"/>
                <a:gd name="T1" fmla="*/ 69 h 114"/>
                <a:gd name="T2" fmla="*/ 54 w 115"/>
                <a:gd name="T3" fmla="*/ 114 h 114"/>
                <a:gd name="T4" fmla="*/ 115 w 115"/>
                <a:gd name="T5" fmla="*/ 65 h 114"/>
                <a:gd name="T6" fmla="*/ 37 w 115"/>
                <a:gd name="T7" fmla="*/ 0 h 114"/>
                <a:gd name="T8" fmla="*/ 0 w 115"/>
                <a:gd name="T9" fmla="*/ 6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14">
                  <a:moveTo>
                    <a:pt x="0" y="69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63" y="107"/>
                    <a:pt x="88" y="88"/>
                    <a:pt x="115" y="65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9" y="30"/>
                    <a:pt x="6" y="58"/>
                    <a:pt x="0" y="6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D365A90B-2CD2-4A01-A343-FAD2BF661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6375" y="3479800"/>
              <a:ext cx="2198688" cy="2171700"/>
            </a:xfrm>
            <a:custGeom>
              <a:avLst/>
              <a:gdLst>
                <a:gd name="T0" fmla="*/ 72 w 104"/>
                <a:gd name="T1" fmla="*/ 71 h 103"/>
                <a:gd name="T2" fmla="*/ 16 w 104"/>
                <a:gd name="T3" fmla="*/ 100 h 103"/>
                <a:gd name="T4" fmla="*/ 0 w 104"/>
                <a:gd name="T5" fmla="*/ 103 h 103"/>
                <a:gd name="T6" fmla="*/ 71 w 104"/>
                <a:gd name="T7" fmla="*/ 11 h 103"/>
                <a:gd name="T8" fmla="*/ 104 w 104"/>
                <a:gd name="T9" fmla="*/ 33 h 103"/>
                <a:gd name="T10" fmla="*/ 72 w 104"/>
                <a:gd name="T11" fmla="*/ 7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103">
                  <a:moveTo>
                    <a:pt x="72" y="71"/>
                  </a:moveTo>
                  <a:cubicBezTo>
                    <a:pt x="92" y="25"/>
                    <a:pt x="16" y="100"/>
                    <a:pt x="16" y="10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26" y="67"/>
                    <a:pt x="41" y="22"/>
                    <a:pt x="71" y="11"/>
                  </a:cubicBezTo>
                  <a:cubicBezTo>
                    <a:pt x="103" y="0"/>
                    <a:pt x="104" y="33"/>
                    <a:pt x="104" y="33"/>
                  </a:cubicBezTo>
                  <a:cubicBezTo>
                    <a:pt x="72" y="71"/>
                    <a:pt x="72" y="71"/>
                    <a:pt x="72" y="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6B16408B-05C1-4CC2-A3CD-99D6D33BD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7425" y="4913313"/>
              <a:ext cx="1797050" cy="2489200"/>
            </a:xfrm>
            <a:custGeom>
              <a:avLst/>
              <a:gdLst>
                <a:gd name="T0" fmla="*/ 20 w 85"/>
                <a:gd name="T1" fmla="*/ 42 h 118"/>
                <a:gd name="T2" fmla="*/ 1 w 85"/>
                <a:gd name="T3" fmla="*/ 101 h 118"/>
                <a:gd name="T4" fmla="*/ 0 w 85"/>
                <a:gd name="T5" fmla="*/ 118 h 118"/>
                <a:gd name="T6" fmla="*/ 80 w 85"/>
                <a:gd name="T7" fmla="*/ 32 h 118"/>
                <a:gd name="T8" fmla="*/ 52 w 85"/>
                <a:gd name="T9" fmla="*/ 4 h 118"/>
                <a:gd name="T10" fmla="*/ 20 w 85"/>
                <a:gd name="T11" fmla="*/ 4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118">
                  <a:moveTo>
                    <a:pt x="20" y="42"/>
                  </a:moveTo>
                  <a:cubicBezTo>
                    <a:pt x="63" y="14"/>
                    <a:pt x="1" y="101"/>
                    <a:pt x="1" y="10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32" y="86"/>
                    <a:pt x="74" y="64"/>
                    <a:pt x="80" y="32"/>
                  </a:cubicBezTo>
                  <a:cubicBezTo>
                    <a:pt x="85" y="0"/>
                    <a:pt x="52" y="4"/>
                    <a:pt x="52" y="4"/>
                  </a:cubicBezTo>
                  <a:lnTo>
                    <a:pt x="2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08C8C03F-18F8-41CB-87CC-9B6134DCD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3738" y="5610225"/>
              <a:ext cx="1416050" cy="1476375"/>
            </a:xfrm>
            <a:custGeom>
              <a:avLst/>
              <a:gdLst>
                <a:gd name="T0" fmla="*/ 41 w 67"/>
                <a:gd name="T1" fmla="*/ 0 h 70"/>
                <a:gd name="T2" fmla="*/ 67 w 67"/>
                <a:gd name="T3" fmla="*/ 22 h 70"/>
                <a:gd name="T4" fmla="*/ 4 w 67"/>
                <a:gd name="T5" fmla="*/ 70 h 70"/>
                <a:gd name="T6" fmla="*/ 41 w 67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70">
                  <a:moveTo>
                    <a:pt x="41" y="0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33" y="67"/>
                    <a:pt x="4" y="70"/>
                    <a:pt x="4" y="70"/>
                  </a:cubicBezTo>
                  <a:cubicBezTo>
                    <a:pt x="4" y="70"/>
                    <a:pt x="0" y="40"/>
                    <a:pt x="41" y="0"/>
                  </a:cubicBezTo>
                </a:path>
              </a:pathLst>
            </a:custGeom>
            <a:solidFill>
              <a:srgbClr val="FFD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0AEF15A6-0EF0-49D3-875E-D5665CD0D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6013" y="5651500"/>
              <a:ext cx="950913" cy="1055688"/>
            </a:xfrm>
            <a:custGeom>
              <a:avLst/>
              <a:gdLst>
                <a:gd name="T0" fmla="*/ 23 w 45"/>
                <a:gd name="T1" fmla="*/ 0 h 50"/>
                <a:gd name="T2" fmla="*/ 45 w 45"/>
                <a:gd name="T3" fmla="*/ 19 h 50"/>
                <a:gd name="T4" fmla="*/ 0 w 45"/>
                <a:gd name="T5" fmla="*/ 50 h 50"/>
                <a:gd name="T6" fmla="*/ 23 w 45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50">
                  <a:moveTo>
                    <a:pt x="23" y="0"/>
                  </a:moveTo>
                  <a:cubicBezTo>
                    <a:pt x="45" y="19"/>
                    <a:pt x="45" y="19"/>
                    <a:pt x="45" y="19"/>
                  </a:cubicBezTo>
                  <a:cubicBezTo>
                    <a:pt x="29" y="38"/>
                    <a:pt x="0" y="50"/>
                    <a:pt x="0" y="50"/>
                  </a:cubicBezTo>
                  <a:cubicBezTo>
                    <a:pt x="0" y="50"/>
                    <a:pt x="7" y="16"/>
                    <a:pt x="23" y="0"/>
                  </a:cubicBezTo>
                </a:path>
              </a:pathLst>
            </a:custGeom>
            <a:solidFill>
              <a:srgbClr val="FFAC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88D40E11-610D-4FE2-BED7-C42B79A2E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6513" y="5694363"/>
              <a:ext cx="719138" cy="781050"/>
            </a:xfrm>
            <a:custGeom>
              <a:avLst/>
              <a:gdLst>
                <a:gd name="T0" fmla="*/ 16 w 34"/>
                <a:gd name="T1" fmla="*/ 0 h 37"/>
                <a:gd name="T2" fmla="*/ 34 w 34"/>
                <a:gd name="T3" fmla="*/ 15 h 37"/>
                <a:gd name="T4" fmla="*/ 0 w 34"/>
                <a:gd name="T5" fmla="*/ 37 h 37"/>
                <a:gd name="T6" fmla="*/ 16 w 34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7">
                  <a:moveTo>
                    <a:pt x="16" y="0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18" y="34"/>
                    <a:pt x="0" y="37"/>
                    <a:pt x="0" y="37"/>
                  </a:cubicBezTo>
                  <a:cubicBezTo>
                    <a:pt x="0" y="37"/>
                    <a:pt x="1" y="16"/>
                    <a:pt x="16" y="0"/>
                  </a:cubicBezTo>
                </a:path>
              </a:pathLst>
            </a:custGeom>
            <a:solidFill>
              <a:srgbClr val="E06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54C8FC62-B08C-4324-920E-CBBBFAC26B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7013" y="1117600"/>
              <a:ext cx="3275013" cy="3943350"/>
            </a:xfrm>
            <a:custGeom>
              <a:avLst/>
              <a:gdLst>
                <a:gd name="T0" fmla="*/ 0 w 155"/>
                <a:gd name="T1" fmla="*/ 187 h 187"/>
                <a:gd name="T2" fmla="*/ 0 w 155"/>
                <a:gd name="T3" fmla="*/ 187 h 187"/>
                <a:gd name="T4" fmla="*/ 1 w 155"/>
                <a:gd name="T5" fmla="*/ 186 h 187"/>
                <a:gd name="T6" fmla="*/ 2 w 155"/>
                <a:gd name="T7" fmla="*/ 183 h 187"/>
                <a:gd name="T8" fmla="*/ 2 w 155"/>
                <a:gd name="T9" fmla="*/ 182 h 187"/>
                <a:gd name="T10" fmla="*/ 3 w 155"/>
                <a:gd name="T11" fmla="*/ 181 h 187"/>
                <a:gd name="T12" fmla="*/ 3 w 155"/>
                <a:gd name="T13" fmla="*/ 180 h 187"/>
                <a:gd name="T14" fmla="*/ 4 w 155"/>
                <a:gd name="T15" fmla="*/ 180 h 187"/>
                <a:gd name="T16" fmla="*/ 4 w 155"/>
                <a:gd name="T17" fmla="*/ 180 h 187"/>
                <a:gd name="T18" fmla="*/ 5 w 155"/>
                <a:gd name="T19" fmla="*/ 177 h 187"/>
                <a:gd name="T20" fmla="*/ 5 w 155"/>
                <a:gd name="T21" fmla="*/ 177 h 187"/>
                <a:gd name="T22" fmla="*/ 5 w 155"/>
                <a:gd name="T23" fmla="*/ 177 h 187"/>
                <a:gd name="T24" fmla="*/ 5 w 155"/>
                <a:gd name="T25" fmla="*/ 177 h 187"/>
                <a:gd name="T26" fmla="*/ 5 w 155"/>
                <a:gd name="T27" fmla="*/ 177 h 187"/>
                <a:gd name="T28" fmla="*/ 7 w 155"/>
                <a:gd name="T29" fmla="*/ 174 h 187"/>
                <a:gd name="T30" fmla="*/ 7 w 155"/>
                <a:gd name="T31" fmla="*/ 173 h 187"/>
                <a:gd name="T32" fmla="*/ 8 w 155"/>
                <a:gd name="T33" fmla="*/ 170 h 187"/>
                <a:gd name="T34" fmla="*/ 8 w 155"/>
                <a:gd name="T35" fmla="*/ 172 h 187"/>
                <a:gd name="T36" fmla="*/ 8 w 155"/>
                <a:gd name="T37" fmla="*/ 171 h 187"/>
                <a:gd name="T38" fmla="*/ 8 w 155"/>
                <a:gd name="T39" fmla="*/ 170 h 187"/>
                <a:gd name="T40" fmla="*/ 9 w 155"/>
                <a:gd name="T41" fmla="*/ 169 h 187"/>
                <a:gd name="T42" fmla="*/ 9 w 155"/>
                <a:gd name="T43" fmla="*/ 169 h 187"/>
                <a:gd name="T44" fmla="*/ 33 w 155"/>
                <a:gd name="T45" fmla="*/ 123 h 187"/>
                <a:gd name="T46" fmla="*/ 33 w 155"/>
                <a:gd name="T47" fmla="*/ 124 h 187"/>
                <a:gd name="T48" fmla="*/ 33 w 155"/>
                <a:gd name="T49" fmla="*/ 123 h 187"/>
                <a:gd name="T50" fmla="*/ 37 w 155"/>
                <a:gd name="T51" fmla="*/ 118 h 187"/>
                <a:gd name="T52" fmla="*/ 36 w 155"/>
                <a:gd name="T53" fmla="*/ 118 h 187"/>
                <a:gd name="T54" fmla="*/ 37 w 155"/>
                <a:gd name="T55" fmla="*/ 118 h 187"/>
                <a:gd name="T56" fmla="*/ 39 w 155"/>
                <a:gd name="T57" fmla="*/ 113 h 187"/>
                <a:gd name="T58" fmla="*/ 39 w 155"/>
                <a:gd name="T59" fmla="*/ 114 h 187"/>
                <a:gd name="T60" fmla="*/ 39 w 155"/>
                <a:gd name="T61" fmla="*/ 113 h 187"/>
                <a:gd name="T62" fmla="*/ 47 w 155"/>
                <a:gd name="T63" fmla="*/ 101 h 187"/>
                <a:gd name="T64" fmla="*/ 49 w 155"/>
                <a:gd name="T65" fmla="*/ 97 h 187"/>
                <a:gd name="T66" fmla="*/ 64 w 155"/>
                <a:gd name="T67" fmla="*/ 74 h 187"/>
                <a:gd name="T68" fmla="*/ 67 w 155"/>
                <a:gd name="T69" fmla="*/ 70 h 187"/>
                <a:gd name="T70" fmla="*/ 69 w 155"/>
                <a:gd name="T71" fmla="*/ 67 h 187"/>
                <a:gd name="T72" fmla="*/ 70 w 155"/>
                <a:gd name="T73" fmla="*/ 65 h 187"/>
                <a:gd name="T74" fmla="*/ 75 w 155"/>
                <a:gd name="T75" fmla="*/ 58 h 187"/>
                <a:gd name="T76" fmla="*/ 76 w 155"/>
                <a:gd name="T77" fmla="*/ 57 h 187"/>
                <a:gd name="T78" fmla="*/ 81 w 155"/>
                <a:gd name="T79" fmla="*/ 51 h 187"/>
                <a:gd name="T80" fmla="*/ 86 w 155"/>
                <a:gd name="T81" fmla="*/ 44 h 187"/>
                <a:gd name="T82" fmla="*/ 92 w 155"/>
                <a:gd name="T83" fmla="*/ 38 h 187"/>
                <a:gd name="T84" fmla="*/ 108 w 155"/>
                <a:gd name="T85" fmla="*/ 21 h 187"/>
                <a:gd name="T86" fmla="*/ 97 w 155"/>
                <a:gd name="T87" fmla="*/ 32 h 187"/>
                <a:gd name="T88" fmla="*/ 103 w 155"/>
                <a:gd name="T89" fmla="*/ 26 h 187"/>
                <a:gd name="T90" fmla="*/ 108 w 155"/>
                <a:gd name="T91" fmla="*/ 21 h 187"/>
                <a:gd name="T92" fmla="*/ 114 w 155"/>
                <a:gd name="T93" fmla="*/ 17 h 187"/>
                <a:gd name="T94" fmla="*/ 114 w 155"/>
                <a:gd name="T95" fmla="*/ 17 h 187"/>
                <a:gd name="T96" fmla="*/ 117 w 155"/>
                <a:gd name="T97" fmla="*/ 14 h 187"/>
                <a:gd name="T98" fmla="*/ 119 w 155"/>
                <a:gd name="T99" fmla="*/ 13 h 187"/>
                <a:gd name="T100" fmla="*/ 125 w 155"/>
                <a:gd name="T101" fmla="*/ 10 h 187"/>
                <a:gd name="T102" fmla="*/ 130 w 155"/>
                <a:gd name="T103" fmla="*/ 8 h 187"/>
                <a:gd name="T104" fmla="*/ 134 w 155"/>
                <a:gd name="T105" fmla="*/ 6 h 187"/>
                <a:gd name="T106" fmla="*/ 139 w 155"/>
                <a:gd name="T107" fmla="*/ 4 h 187"/>
                <a:gd name="T108" fmla="*/ 155 w 155"/>
                <a:gd name="T109" fmla="*/ 0 h 187"/>
                <a:gd name="T110" fmla="*/ 144 w 155"/>
                <a:gd name="T111" fmla="*/ 3 h 187"/>
                <a:gd name="T112" fmla="*/ 150 w 155"/>
                <a:gd name="T113" fmla="*/ 1 h 187"/>
                <a:gd name="T114" fmla="*/ 154 w 155"/>
                <a:gd name="T115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5" h="187">
                  <a:moveTo>
                    <a:pt x="1" y="186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1" y="187"/>
                    <a:pt x="1" y="187"/>
                    <a:pt x="1" y="187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1" y="186"/>
                    <a:pt x="1" y="186"/>
                    <a:pt x="1" y="186"/>
                  </a:cubicBezTo>
                  <a:moveTo>
                    <a:pt x="2" y="182"/>
                  </a:moveTo>
                  <a:cubicBezTo>
                    <a:pt x="2" y="183"/>
                    <a:pt x="2" y="183"/>
                    <a:pt x="2" y="183"/>
                  </a:cubicBezTo>
                  <a:cubicBezTo>
                    <a:pt x="2" y="183"/>
                    <a:pt x="2" y="183"/>
                    <a:pt x="2" y="183"/>
                  </a:cubicBezTo>
                  <a:cubicBezTo>
                    <a:pt x="2" y="183"/>
                    <a:pt x="2" y="183"/>
                    <a:pt x="2" y="182"/>
                  </a:cubicBezTo>
                  <a:moveTo>
                    <a:pt x="3" y="180"/>
                  </a:moveTo>
                  <a:cubicBezTo>
                    <a:pt x="3" y="180"/>
                    <a:pt x="3" y="181"/>
                    <a:pt x="3" y="181"/>
                  </a:cubicBezTo>
                  <a:cubicBezTo>
                    <a:pt x="3" y="180"/>
                    <a:pt x="3" y="180"/>
                    <a:pt x="3" y="180"/>
                  </a:cubicBezTo>
                  <a:cubicBezTo>
                    <a:pt x="3" y="180"/>
                    <a:pt x="3" y="180"/>
                    <a:pt x="3" y="180"/>
                  </a:cubicBezTo>
                  <a:moveTo>
                    <a:pt x="4" y="180"/>
                  </a:moveTo>
                  <a:cubicBezTo>
                    <a:pt x="4" y="180"/>
                    <a:pt x="4" y="180"/>
                    <a:pt x="4" y="180"/>
                  </a:cubicBezTo>
                  <a:cubicBezTo>
                    <a:pt x="4" y="180"/>
                    <a:pt x="4" y="180"/>
                    <a:pt x="4" y="180"/>
                  </a:cubicBezTo>
                  <a:cubicBezTo>
                    <a:pt x="4" y="180"/>
                    <a:pt x="4" y="180"/>
                    <a:pt x="4" y="180"/>
                  </a:cubicBezTo>
                  <a:moveTo>
                    <a:pt x="5" y="177"/>
                  </a:moveTo>
                  <a:cubicBezTo>
                    <a:pt x="5" y="177"/>
                    <a:pt x="5" y="177"/>
                    <a:pt x="5" y="177"/>
                  </a:cubicBezTo>
                  <a:cubicBezTo>
                    <a:pt x="5" y="178"/>
                    <a:pt x="4" y="178"/>
                    <a:pt x="4" y="179"/>
                  </a:cubicBezTo>
                  <a:cubicBezTo>
                    <a:pt x="4" y="178"/>
                    <a:pt x="5" y="178"/>
                    <a:pt x="5" y="177"/>
                  </a:cubicBezTo>
                  <a:cubicBezTo>
                    <a:pt x="5" y="177"/>
                    <a:pt x="5" y="177"/>
                    <a:pt x="5" y="177"/>
                  </a:cubicBezTo>
                  <a:moveTo>
                    <a:pt x="5" y="177"/>
                  </a:moveTo>
                  <a:cubicBezTo>
                    <a:pt x="5" y="177"/>
                    <a:pt x="5" y="177"/>
                    <a:pt x="5" y="177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5" y="177"/>
                    <a:pt x="5" y="177"/>
                    <a:pt x="5" y="177"/>
                  </a:cubicBezTo>
                  <a:moveTo>
                    <a:pt x="7" y="173"/>
                  </a:moveTo>
                  <a:cubicBezTo>
                    <a:pt x="7" y="173"/>
                    <a:pt x="7" y="174"/>
                    <a:pt x="7" y="174"/>
                  </a:cubicBezTo>
                  <a:cubicBezTo>
                    <a:pt x="7" y="174"/>
                    <a:pt x="7" y="174"/>
                    <a:pt x="7" y="174"/>
                  </a:cubicBezTo>
                  <a:cubicBezTo>
                    <a:pt x="7" y="174"/>
                    <a:pt x="7" y="173"/>
                    <a:pt x="7" y="173"/>
                  </a:cubicBezTo>
                  <a:moveTo>
                    <a:pt x="8" y="170"/>
                  </a:moveTo>
                  <a:cubicBezTo>
                    <a:pt x="8" y="170"/>
                    <a:pt x="8" y="170"/>
                    <a:pt x="8" y="170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8" y="171"/>
                    <a:pt x="8" y="172"/>
                    <a:pt x="8" y="172"/>
                  </a:cubicBezTo>
                  <a:cubicBezTo>
                    <a:pt x="8" y="172"/>
                    <a:pt x="8" y="172"/>
                    <a:pt x="8" y="171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8" y="170"/>
                    <a:pt x="8" y="170"/>
                    <a:pt x="8" y="170"/>
                  </a:cubicBezTo>
                  <a:moveTo>
                    <a:pt x="9" y="168"/>
                  </a:moveTo>
                  <a:cubicBezTo>
                    <a:pt x="9" y="169"/>
                    <a:pt x="9" y="169"/>
                    <a:pt x="9" y="169"/>
                  </a:cubicBezTo>
                  <a:cubicBezTo>
                    <a:pt x="9" y="169"/>
                    <a:pt x="9" y="169"/>
                    <a:pt x="9" y="169"/>
                  </a:cubicBezTo>
                  <a:cubicBezTo>
                    <a:pt x="9" y="169"/>
                    <a:pt x="9" y="169"/>
                    <a:pt x="9" y="169"/>
                  </a:cubicBezTo>
                  <a:cubicBezTo>
                    <a:pt x="9" y="168"/>
                    <a:pt x="9" y="168"/>
                    <a:pt x="9" y="168"/>
                  </a:cubicBezTo>
                  <a:moveTo>
                    <a:pt x="33" y="123"/>
                  </a:moveTo>
                  <a:cubicBezTo>
                    <a:pt x="33" y="123"/>
                    <a:pt x="33" y="123"/>
                    <a:pt x="33" y="123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3" y="123"/>
                    <a:pt x="33" y="123"/>
                    <a:pt x="33" y="123"/>
                  </a:cubicBezTo>
                  <a:moveTo>
                    <a:pt x="37" y="118"/>
                  </a:move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6" y="118"/>
                    <a:pt x="36" y="118"/>
                  </a:cubicBezTo>
                  <a:cubicBezTo>
                    <a:pt x="36" y="118"/>
                    <a:pt x="36" y="118"/>
                    <a:pt x="37" y="118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7" y="118"/>
                    <a:pt x="37" y="118"/>
                  </a:cubicBezTo>
                  <a:moveTo>
                    <a:pt x="39" y="113"/>
                  </a:moveTo>
                  <a:cubicBezTo>
                    <a:pt x="39" y="113"/>
                    <a:pt x="39" y="113"/>
                    <a:pt x="39" y="113"/>
                  </a:cubicBezTo>
                  <a:cubicBezTo>
                    <a:pt x="39" y="113"/>
                    <a:pt x="39" y="114"/>
                    <a:pt x="39" y="114"/>
                  </a:cubicBezTo>
                  <a:cubicBezTo>
                    <a:pt x="39" y="114"/>
                    <a:pt x="39" y="114"/>
                    <a:pt x="39" y="113"/>
                  </a:cubicBezTo>
                  <a:cubicBezTo>
                    <a:pt x="39" y="113"/>
                    <a:pt x="39" y="113"/>
                    <a:pt x="39" y="113"/>
                  </a:cubicBezTo>
                  <a:moveTo>
                    <a:pt x="49" y="97"/>
                  </a:moveTo>
                  <a:cubicBezTo>
                    <a:pt x="48" y="98"/>
                    <a:pt x="47" y="100"/>
                    <a:pt x="47" y="101"/>
                  </a:cubicBezTo>
                  <a:cubicBezTo>
                    <a:pt x="47" y="100"/>
                    <a:pt x="48" y="99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moveTo>
                    <a:pt x="67" y="70"/>
                  </a:moveTo>
                  <a:cubicBezTo>
                    <a:pt x="66" y="71"/>
                    <a:pt x="65" y="72"/>
                    <a:pt x="64" y="74"/>
                  </a:cubicBezTo>
                  <a:cubicBezTo>
                    <a:pt x="65" y="73"/>
                    <a:pt x="65" y="73"/>
                    <a:pt x="65" y="73"/>
                  </a:cubicBezTo>
                  <a:cubicBezTo>
                    <a:pt x="65" y="72"/>
                    <a:pt x="66" y="71"/>
                    <a:pt x="67" y="70"/>
                  </a:cubicBezTo>
                  <a:moveTo>
                    <a:pt x="75" y="58"/>
                  </a:moveTo>
                  <a:cubicBezTo>
                    <a:pt x="73" y="61"/>
                    <a:pt x="71" y="64"/>
                    <a:pt x="69" y="67"/>
                  </a:cubicBezTo>
                  <a:cubicBezTo>
                    <a:pt x="69" y="67"/>
                    <a:pt x="69" y="67"/>
                    <a:pt x="69" y="66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2" y="63"/>
                    <a:pt x="73" y="61"/>
                    <a:pt x="75" y="59"/>
                  </a:cubicBezTo>
                  <a:cubicBezTo>
                    <a:pt x="75" y="58"/>
                    <a:pt x="75" y="58"/>
                    <a:pt x="75" y="58"/>
                  </a:cubicBezTo>
                  <a:moveTo>
                    <a:pt x="97" y="32"/>
                  </a:moveTo>
                  <a:cubicBezTo>
                    <a:pt x="90" y="40"/>
                    <a:pt x="83" y="48"/>
                    <a:pt x="76" y="57"/>
                  </a:cubicBezTo>
                  <a:cubicBezTo>
                    <a:pt x="77" y="55"/>
                    <a:pt x="79" y="54"/>
                    <a:pt x="80" y="52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2" y="49"/>
                    <a:pt x="84" y="47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8" y="42"/>
                    <a:pt x="90" y="40"/>
                    <a:pt x="91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3" y="36"/>
                    <a:pt x="95" y="34"/>
                    <a:pt x="97" y="32"/>
                  </a:cubicBezTo>
                  <a:moveTo>
                    <a:pt x="108" y="21"/>
                  </a:moveTo>
                  <a:cubicBezTo>
                    <a:pt x="104" y="25"/>
                    <a:pt x="101" y="28"/>
                    <a:pt x="97" y="32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9" y="30"/>
                    <a:pt x="101" y="28"/>
                    <a:pt x="102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5" y="25"/>
                    <a:pt x="106" y="23"/>
                    <a:pt x="108" y="22"/>
                  </a:cubicBezTo>
                  <a:cubicBezTo>
                    <a:pt x="108" y="21"/>
                    <a:pt x="108" y="21"/>
                    <a:pt x="108" y="21"/>
                  </a:cubicBezTo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moveTo>
                    <a:pt x="119" y="13"/>
                  </a:moveTo>
                  <a:cubicBezTo>
                    <a:pt x="119" y="14"/>
                    <a:pt x="118" y="14"/>
                    <a:pt x="117" y="14"/>
                  </a:cubicBezTo>
                  <a:cubicBezTo>
                    <a:pt x="118" y="14"/>
                    <a:pt x="119" y="14"/>
                    <a:pt x="119" y="13"/>
                  </a:cubicBezTo>
                  <a:cubicBezTo>
                    <a:pt x="119" y="13"/>
                    <a:pt x="119" y="13"/>
                    <a:pt x="119" y="13"/>
                  </a:cubicBezTo>
                  <a:moveTo>
                    <a:pt x="143" y="3"/>
                  </a:moveTo>
                  <a:cubicBezTo>
                    <a:pt x="137" y="5"/>
                    <a:pt x="131" y="7"/>
                    <a:pt x="125" y="10"/>
                  </a:cubicBezTo>
                  <a:cubicBezTo>
                    <a:pt x="126" y="9"/>
                    <a:pt x="128" y="9"/>
                    <a:pt x="129" y="8"/>
                  </a:cubicBezTo>
                  <a:cubicBezTo>
                    <a:pt x="129" y="8"/>
                    <a:pt x="129" y="8"/>
                    <a:pt x="130" y="8"/>
                  </a:cubicBezTo>
                  <a:cubicBezTo>
                    <a:pt x="131" y="7"/>
                    <a:pt x="132" y="6"/>
                    <a:pt x="134" y="6"/>
                  </a:cubicBezTo>
                  <a:cubicBezTo>
                    <a:pt x="134" y="6"/>
                    <a:pt x="134" y="6"/>
                    <a:pt x="134" y="6"/>
                  </a:cubicBezTo>
                  <a:cubicBezTo>
                    <a:pt x="135" y="5"/>
                    <a:pt x="137" y="5"/>
                    <a:pt x="138" y="4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41" y="3"/>
                    <a:pt x="142" y="3"/>
                    <a:pt x="143" y="3"/>
                  </a:cubicBezTo>
                  <a:moveTo>
                    <a:pt x="155" y="0"/>
                  </a:moveTo>
                  <a:cubicBezTo>
                    <a:pt x="152" y="1"/>
                    <a:pt x="148" y="1"/>
                    <a:pt x="144" y="3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45" y="2"/>
                    <a:pt x="147" y="2"/>
                    <a:pt x="149" y="1"/>
                  </a:cubicBezTo>
                  <a:cubicBezTo>
                    <a:pt x="149" y="1"/>
                    <a:pt x="149" y="1"/>
                    <a:pt x="150" y="1"/>
                  </a:cubicBezTo>
                  <a:cubicBezTo>
                    <a:pt x="151" y="1"/>
                    <a:pt x="153" y="0"/>
                    <a:pt x="154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5" y="0"/>
                    <a:pt x="155" y="0"/>
                    <a:pt x="155" y="0"/>
                  </a:cubicBezTo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F840BBD4-DF9F-4EA4-BE65-92B8F1E8B2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7013" y="1011238"/>
              <a:ext cx="3930650" cy="4789488"/>
            </a:xfrm>
            <a:custGeom>
              <a:avLst/>
              <a:gdLst>
                <a:gd name="T0" fmla="*/ 2 w 186"/>
                <a:gd name="T1" fmla="*/ 218 h 227"/>
                <a:gd name="T2" fmla="*/ 7 w 186"/>
                <a:gd name="T3" fmla="*/ 222 h 227"/>
                <a:gd name="T4" fmla="*/ 15 w 186"/>
                <a:gd name="T5" fmla="*/ 226 h 227"/>
                <a:gd name="T6" fmla="*/ 12 w 186"/>
                <a:gd name="T7" fmla="*/ 200 h 227"/>
                <a:gd name="T8" fmla="*/ 12 w 186"/>
                <a:gd name="T9" fmla="*/ 200 h 227"/>
                <a:gd name="T10" fmla="*/ 9 w 186"/>
                <a:gd name="T11" fmla="*/ 173 h 227"/>
                <a:gd name="T12" fmla="*/ 9 w 186"/>
                <a:gd name="T13" fmla="*/ 174 h 227"/>
                <a:gd name="T14" fmla="*/ 8 w 186"/>
                <a:gd name="T15" fmla="*/ 175 h 227"/>
                <a:gd name="T16" fmla="*/ 8 w 186"/>
                <a:gd name="T17" fmla="*/ 177 h 227"/>
                <a:gd name="T18" fmla="*/ 7 w 186"/>
                <a:gd name="T19" fmla="*/ 179 h 227"/>
                <a:gd name="T20" fmla="*/ 5 w 186"/>
                <a:gd name="T21" fmla="*/ 182 h 227"/>
                <a:gd name="T22" fmla="*/ 5 w 186"/>
                <a:gd name="T23" fmla="*/ 182 h 227"/>
                <a:gd name="T24" fmla="*/ 4 w 186"/>
                <a:gd name="T25" fmla="*/ 185 h 227"/>
                <a:gd name="T26" fmla="*/ 4 w 186"/>
                <a:gd name="T27" fmla="*/ 185 h 227"/>
                <a:gd name="T28" fmla="*/ 3 w 186"/>
                <a:gd name="T29" fmla="*/ 186 h 227"/>
                <a:gd name="T30" fmla="*/ 2 w 186"/>
                <a:gd name="T31" fmla="*/ 188 h 227"/>
                <a:gd name="T32" fmla="*/ 0 w 186"/>
                <a:gd name="T33" fmla="*/ 192 h 227"/>
                <a:gd name="T34" fmla="*/ 4 w 186"/>
                <a:gd name="T35" fmla="*/ 208 h 227"/>
                <a:gd name="T36" fmla="*/ 11 w 186"/>
                <a:gd name="T37" fmla="*/ 199 h 227"/>
                <a:gd name="T38" fmla="*/ 11 w 186"/>
                <a:gd name="T39" fmla="*/ 173 h 227"/>
                <a:gd name="T40" fmla="*/ 164 w 186"/>
                <a:gd name="T41" fmla="*/ 2 h 227"/>
                <a:gd name="T42" fmla="*/ 155 w 186"/>
                <a:gd name="T43" fmla="*/ 5 h 227"/>
                <a:gd name="T44" fmla="*/ 150 w 186"/>
                <a:gd name="T45" fmla="*/ 6 h 227"/>
                <a:gd name="T46" fmla="*/ 144 w 186"/>
                <a:gd name="T47" fmla="*/ 8 h 227"/>
                <a:gd name="T48" fmla="*/ 138 w 186"/>
                <a:gd name="T49" fmla="*/ 9 h 227"/>
                <a:gd name="T50" fmla="*/ 130 w 186"/>
                <a:gd name="T51" fmla="*/ 13 h 227"/>
                <a:gd name="T52" fmla="*/ 125 w 186"/>
                <a:gd name="T53" fmla="*/ 15 h 227"/>
                <a:gd name="T54" fmla="*/ 117 w 186"/>
                <a:gd name="T55" fmla="*/ 19 h 227"/>
                <a:gd name="T56" fmla="*/ 114 w 186"/>
                <a:gd name="T57" fmla="*/ 22 h 227"/>
                <a:gd name="T58" fmla="*/ 103 w 186"/>
                <a:gd name="T59" fmla="*/ 31 h 227"/>
                <a:gd name="T60" fmla="*/ 97 w 186"/>
                <a:gd name="T61" fmla="*/ 37 h 227"/>
                <a:gd name="T62" fmla="*/ 91 w 186"/>
                <a:gd name="T63" fmla="*/ 43 h 227"/>
                <a:gd name="T64" fmla="*/ 81 w 186"/>
                <a:gd name="T65" fmla="*/ 56 h 227"/>
                <a:gd name="T66" fmla="*/ 75 w 186"/>
                <a:gd name="T67" fmla="*/ 63 h 227"/>
                <a:gd name="T68" fmla="*/ 69 w 186"/>
                <a:gd name="T69" fmla="*/ 71 h 227"/>
                <a:gd name="T70" fmla="*/ 65 w 186"/>
                <a:gd name="T71" fmla="*/ 78 h 227"/>
                <a:gd name="T72" fmla="*/ 49 w 186"/>
                <a:gd name="T73" fmla="*/ 102 h 227"/>
                <a:gd name="T74" fmla="*/ 39 w 186"/>
                <a:gd name="T75" fmla="*/ 118 h 227"/>
                <a:gd name="T76" fmla="*/ 37 w 186"/>
                <a:gd name="T77" fmla="*/ 123 h 227"/>
                <a:gd name="T78" fmla="*/ 36 w 186"/>
                <a:gd name="T79" fmla="*/ 123 h 227"/>
                <a:gd name="T80" fmla="*/ 33 w 186"/>
                <a:gd name="T81" fmla="*/ 128 h 227"/>
                <a:gd name="T82" fmla="*/ 127 w 186"/>
                <a:gd name="T83" fmla="*/ 15 h 227"/>
                <a:gd name="T84" fmla="*/ 186 w 186"/>
                <a:gd name="T8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6" h="227">
                  <a:moveTo>
                    <a:pt x="4" y="211"/>
                  </a:moveTo>
                  <a:cubicBezTo>
                    <a:pt x="3" y="212"/>
                    <a:pt x="3" y="213"/>
                    <a:pt x="2" y="214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3" y="218"/>
                    <a:pt x="3" y="218"/>
                    <a:pt x="3" y="218"/>
                  </a:cubicBezTo>
                  <a:cubicBezTo>
                    <a:pt x="3" y="218"/>
                    <a:pt x="3" y="218"/>
                    <a:pt x="3" y="218"/>
                  </a:cubicBezTo>
                  <a:cubicBezTo>
                    <a:pt x="7" y="222"/>
                    <a:pt x="7" y="222"/>
                    <a:pt x="7" y="222"/>
                  </a:cubicBezTo>
                  <a:cubicBezTo>
                    <a:pt x="7" y="222"/>
                    <a:pt x="7" y="222"/>
                    <a:pt x="7" y="222"/>
                  </a:cubicBezTo>
                  <a:cubicBezTo>
                    <a:pt x="13" y="227"/>
                    <a:pt x="13" y="227"/>
                    <a:pt x="13" y="227"/>
                  </a:cubicBezTo>
                  <a:cubicBezTo>
                    <a:pt x="15" y="226"/>
                    <a:pt x="15" y="226"/>
                    <a:pt x="15" y="226"/>
                  </a:cubicBezTo>
                  <a:cubicBezTo>
                    <a:pt x="5" y="217"/>
                    <a:pt x="5" y="217"/>
                    <a:pt x="5" y="217"/>
                  </a:cubicBezTo>
                  <a:cubicBezTo>
                    <a:pt x="4" y="211"/>
                    <a:pt x="4" y="211"/>
                    <a:pt x="4" y="211"/>
                  </a:cubicBezTo>
                  <a:moveTo>
                    <a:pt x="12" y="200"/>
                  </a:moveTo>
                  <a:cubicBezTo>
                    <a:pt x="12" y="200"/>
                    <a:pt x="12" y="200"/>
                    <a:pt x="12" y="200"/>
                  </a:cubicBezTo>
                  <a:cubicBezTo>
                    <a:pt x="26" y="211"/>
                    <a:pt x="26" y="211"/>
                    <a:pt x="26" y="211"/>
                  </a:cubicBezTo>
                  <a:cubicBezTo>
                    <a:pt x="12" y="200"/>
                    <a:pt x="12" y="200"/>
                    <a:pt x="12" y="200"/>
                  </a:cubicBezTo>
                  <a:moveTo>
                    <a:pt x="11" y="173"/>
                  </a:moveTo>
                  <a:cubicBezTo>
                    <a:pt x="11" y="173"/>
                    <a:pt x="10" y="173"/>
                    <a:pt x="9" y="173"/>
                  </a:cubicBezTo>
                  <a:cubicBezTo>
                    <a:pt x="9" y="173"/>
                    <a:pt x="9" y="173"/>
                    <a:pt x="9" y="173"/>
                  </a:cubicBezTo>
                  <a:cubicBezTo>
                    <a:pt x="9" y="173"/>
                    <a:pt x="9" y="173"/>
                    <a:pt x="9" y="173"/>
                  </a:cubicBezTo>
                  <a:cubicBezTo>
                    <a:pt x="9" y="174"/>
                    <a:pt x="9" y="174"/>
                    <a:pt x="9" y="174"/>
                  </a:cubicBezTo>
                  <a:cubicBezTo>
                    <a:pt x="9" y="174"/>
                    <a:pt x="9" y="174"/>
                    <a:pt x="9" y="174"/>
                  </a:cubicBezTo>
                  <a:cubicBezTo>
                    <a:pt x="9" y="174"/>
                    <a:pt x="9" y="174"/>
                    <a:pt x="9" y="174"/>
                  </a:cubicBezTo>
                  <a:cubicBezTo>
                    <a:pt x="9" y="174"/>
                    <a:pt x="9" y="175"/>
                    <a:pt x="8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8" y="176"/>
                    <a:pt x="8" y="176"/>
                    <a:pt x="8" y="176"/>
                  </a:cubicBezTo>
                  <a:cubicBezTo>
                    <a:pt x="8" y="176"/>
                    <a:pt x="8" y="176"/>
                    <a:pt x="8" y="176"/>
                  </a:cubicBezTo>
                  <a:cubicBezTo>
                    <a:pt x="8" y="177"/>
                    <a:pt x="8" y="177"/>
                    <a:pt x="8" y="177"/>
                  </a:cubicBezTo>
                  <a:cubicBezTo>
                    <a:pt x="7" y="177"/>
                    <a:pt x="7" y="178"/>
                    <a:pt x="7" y="178"/>
                  </a:cubicBezTo>
                  <a:cubicBezTo>
                    <a:pt x="7" y="178"/>
                    <a:pt x="7" y="179"/>
                    <a:pt x="7" y="179"/>
                  </a:cubicBezTo>
                  <a:cubicBezTo>
                    <a:pt x="7" y="179"/>
                    <a:pt x="7" y="179"/>
                    <a:pt x="7" y="179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6" y="180"/>
                    <a:pt x="6" y="181"/>
                    <a:pt x="5" y="182"/>
                  </a:cubicBezTo>
                  <a:cubicBezTo>
                    <a:pt x="5" y="182"/>
                    <a:pt x="5" y="182"/>
                    <a:pt x="5" y="182"/>
                  </a:cubicBezTo>
                  <a:cubicBezTo>
                    <a:pt x="5" y="182"/>
                    <a:pt x="5" y="182"/>
                    <a:pt x="5" y="182"/>
                  </a:cubicBezTo>
                  <a:cubicBezTo>
                    <a:pt x="5" y="182"/>
                    <a:pt x="5" y="182"/>
                    <a:pt x="5" y="182"/>
                  </a:cubicBezTo>
                  <a:cubicBezTo>
                    <a:pt x="5" y="182"/>
                    <a:pt x="5" y="182"/>
                    <a:pt x="5" y="182"/>
                  </a:cubicBezTo>
                  <a:cubicBezTo>
                    <a:pt x="5" y="183"/>
                    <a:pt x="4" y="183"/>
                    <a:pt x="4" y="184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5"/>
                    <a:pt x="4" y="185"/>
                  </a:cubicBezTo>
                  <a:cubicBezTo>
                    <a:pt x="4" y="185"/>
                    <a:pt x="4" y="185"/>
                    <a:pt x="4" y="185"/>
                  </a:cubicBezTo>
                  <a:cubicBezTo>
                    <a:pt x="4" y="185"/>
                    <a:pt x="4" y="185"/>
                    <a:pt x="4" y="185"/>
                  </a:cubicBezTo>
                  <a:cubicBezTo>
                    <a:pt x="4" y="185"/>
                    <a:pt x="4" y="185"/>
                    <a:pt x="4" y="185"/>
                  </a:cubicBezTo>
                  <a:cubicBezTo>
                    <a:pt x="3" y="185"/>
                    <a:pt x="3" y="185"/>
                    <a:pt x="3" y="185"/>
                  </a:cubicBezTo>
                  <a:cubicBezTo>
                    <a:pt x="3" y="185"/>
                    <a:pt x="3" y="185"/>
                    <a:pt x="3" y="185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3" y="186"/>
                    <a:pt x="3" y="187"/>
                    <a:pt x="2" y="187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1" y="189"/>
                    <a:pt x="1" y="190"/>
                    <a:pt x="1" y="19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" y="192"/>
                    <a:pt x="1" y="192"/>
                    <a:pt x="1" y="192"/>
                  </a:cubicBezTo>
                  <a:cubicBezTo>
                    <a:pt x="2" y="211"/>
                    <a:pt x="2" y="211"/>
                    <a:pt x="2" y="211"/>
                  </a:cubicBezTo>
                  <a:cubicBezTo>
                    <a:pt x="2" y="210"/>
                    <a:pt x="3" y="209"/>
                    <a:pt x="4" y="208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11" y="199"/>
                    <a:pt x="11" y="199"/>
                    <a:pt x="11" y="199"/>
                  </a:cubicBezTo>
                  <a:cubicBezTo>
                    <a:pt x="11" y="199"/>
                    <a:pt x="11" y="199"/>
                    <a:pt x="11" y="199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3" y="192"/>
                    <a:pt x="6" y="185"/>
                    <a:pt x="12" y="173"/>
                  </a:cubicBezTo>
                  <a:cubicBezTo>
                    <a:pt x="12" y="173"/>
                    <a:pt x="12" y="173"/>
                    <a:pt x="11" y="173"/>
                  </a:cubicBezTo>
                  <a:moveTo>
                    <a:pt x="186" y="0"/>
                  </a:moveTo>
                  <a:cubicBezTo>
                    <a:pt x="179" y="0"/>
                    <a:pt x="172" y="1"/>
                    <a:pt x="164" y="2"/>
                  </a:cubicBezTo>
                  <a:cubicBezTo>
                    <a:pt x="164" y="2"/>
                    <a:pt x="164" y="2"/>
                    <a:pt x="164" y="2"/>
                  </a:cubicBezTo>
                  <a:cubicBezTo>
                    <a:pt x="165" y="3"/>
                    <a:pt x="165" y="3"/>
                    <a:pt x="165" y="3"/>
                  </a:cubicBezTo>
                  <a:cubicBezTo>
                    <a:pt x="165" y="3"/>
                    <a:pt x="165" y="3"/>
                    <a:pt x="165" y="3"/>
                  </a:cubicBezTo>
                  <a:cubicBezTo>
                    <a:pt x="162" y="3"/>
                    <a:pt x="158" y="4"/>
                    <a:pt x="155" y="5"/>
                  </a:cubicBezTo>
                  <a:cubicBezTo>
                    <a:pt x="155" y="5"/>
                    <a:pt x="155" y="5"/>
                    <a:pt x="154" y="5"/>
                  </a:cubicBezTo>
                  <a:cubicBezTo>
                    <a:pt x="154" y="5"/>
                    <a:pt x="154" y="5"/>
                    <a:pt x="154" y="5"/>
                  </a:cubicBezTo>
                  <a:cubicBezTo>
                    <a:pt x="153" y="5"/>
                    <a:pt x="151" y="6"/>
                    <a:pt x="150" y="6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47" y="7"/>
                    <a:pt x="145" y="7"/>
                    <a:pt x="144" y="8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4" y="8"/>
                    <a:pt x="144" y="8"/>
                    <a:pt x="143" y="8"/>
                  </a:cubicBezTo>
                  <a:cubicBezTo>
                    <a:pt x="142" y="8"/>
                    <a:pt x="141" y="8"/>
                    <a:pt x="139" y="9"/>
                  </a:cubicBezTo>
                  <a:cubicBezTo>
                    <a:pt x="139" y="9"/>
                    <a:pt x="139" y="9"/>
                    <a:pt x="138" y="9"/>
                  </a:cubicBezTo>
                  <a:cubicBezTo>
                    <a:pt x="137" y="10"/>
                    <a:pt x="135" y="10"/>
                    <a:pt x="134" y="11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2" y="11"/>
                    <a:pt x="131" y="12"/>
                    <a:pt x="130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8" y="14"/>
                    <a:pt x="126" y="14"/>
                    <a:pt x="125" y="15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3" y="16"/>
                    <a:pt x="121" y="17"/>
                    <a:pt x="119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9"/>
                    <a:pt x="118" y="19"/>
                    <a:pt x="117" y="19"/>
                  </a:cubicBezTo>
                  <a:cubicBezTo>
                    <a:pt x="116" y="20"/>
                    <a:pt x="115" y="21"/>
                    <a:pt x="114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2" y="23"/>
                    <a:pt x="110" y="25"/>
                    <a:pt x="108" y="26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6" y="28"/>
                    <a:pt x="105" y="30"/>
                    <a:pt x="103" y="31"/>
                  </a:cubicBezTo>
                  <a:cubicBezTo>
                    <a:pt x="102" y="32"/>
                    <a:pt x="102" y="32"/>
                    <a:pt x="102" y="32"/>
                  </a:cubicBezTo>
                  <a:cubicBezTo>
                    <a:pt x="101" y="33"/>
                    <a:pt x="99" y="35"/>
                    <a:pt x="97" y="37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5" y="39"/>
                    <a:pt x="93" y="41"/>
                    <a:pt x="92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0" y="45"/>
                    <a:pt x="88" y="47"/>
                    <a:pt x="86" y="49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4" y="52"/>
                    <a:pt x="82" y="54"/>
                    <a:pt x="81" y="56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79" y="59"/>
                    <a:pt x="77" y="60"/>
                    <a:pt x="76" y="62"/>
                  </a:cubicBezTo>
                  <a:cubicBezTo>
                    <a:pt x="76" y="63"/>
                    <a:pt x="75" y="63"/>
                    <a:pt x="75" y="63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3" y="66"/>
                    <a:pt x="72" y="68"/>
                    <a:pt x="70" y="70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68" y="73"/>
                    <a:pt x="68" y="74"/>
                    <a:pt x="67" y="75"/>
                  </a:cubicBezTo>
                  <a:cubicBezTo>
                    <a:pt x="66" y="76"/>
                    <a:pt x="65" y="77"/>
                    <a:pt x="65" y="78"/>
                  </a:cubicBezTo>
                  <a:cubicBezTo>
                    <a:pt x="64" y="79"/>
                    <a:pt x="64" y="79"/>
                    <a:pt x="64" y="79"/>
                  </a:cubicBezTo>
                  <a:cubicBezTo>
                    <a:pt x="59" y="86"/>
                    <a:pt x="54" y="94"/>
                    <a:pt x="49" y="102"/>
                  </a:cubicBezTo>
                  <a:cubicBezTo>
                    <a:pt x="49" y="102"/>
                    <a:pt x="49" y="102"/>
                    <a:pt x="49" y="102"/>
                  </a:cubicBezTo>
                  <a:cubicBezTo>
                    <a:pt x="48" y="104"/>
                    <a:pt x="47" y="105"/>
                    <a:pt x="47" y="106"/>
                  </a:cubicBezTo>
                  <a:cubicBezTo>
                    <a:pt x="44" y="110"/>
                    <a:pt x="42" y="114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8" y="121"/>
                    <a:pt x="37" y="122"/>
                    <a:pt x="37" y="123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4"/>
                    <a:pt x="36" y="124"/>
                    <a:pt x="36" y="124"/>
                  </a:cubicBezTo>
                  <a:cubicBezTo>
                    <a:pt x="35" y="126"/>
                    <a:pt x="34" y="127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4" y="130"/>
                    <a:pt x="34" y="130"/>
                    <a:pt x="35" y="131"/>
                  </a:cubicBezTo>
                  <a:cubicBezTo>
                    <a:pt x="60" y="86"/>
                    <a:pt x="96" y="31"/>
                    <a:pt x="127" y="15"/>
                  </a:cubicBezTo>
                  <a:cubicBezTo>
                    <a:pt x="139" y="9"/>
                    <a:pt x="154" y="5"/>
                    <a:pt x="167" y="3"/>
                  </a:cubicBezTo>
                  <a:cubicBezTo>
                    <a:pt x="167" y="2"/>
                    <a:pt x="167" y="2"/>
                    <a:pt x="167" y="2"/>
                  </a:cubicBezTo>
                  <a:cubicBezTo>
                    <a:pt x="173" y="1"/>
                    <a:pt x="180" y="0"/>
                    <a:pt x="186" y="0"/>
                  </a:cubicBezTo>
                </a:path>
              </a:pathLst>
            </a:custGeom>
            <a:solidFill>
              <a:srgbClr val="898C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7DC25ED2-41DA-4109-B209-B5DCF5850C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8288" y="5208588"/>
              <a:ext cx="211138" cy="317500"/>
            </a:xfrm>
            <a:custGeom>
              <a:avLst/>
              <a:gdLst>
                <a:gd name="T0" fmla="*/ 2 w 10"/>
                <a:gd name="T1" fmla="*/ 9 h 15"/>
                <a:gd name="T2" fmla="*/ 0 w 10"/>
                <a:gd name="T3" fmla="*/ 12 h 15"/>
                <a:gd name="T4" fmla="*/ 0 w 10"/>
                <a:gd name="T5" fmla="*/ 15 h 15"/>
                <a:gd name="T6" fmla="*/ 2 w 10"/>
                <a:gd name="T7" fmla="*/ 12 h 15"/>
                <a:gd name="T8" fmla="*/ 2 w 10"/>
                <a:gd name="T9" fmla="*/ 9 h 15"/>
                <a:gd name="T10" fmla="*/ 9 w 10"/>
                <a:gd name="T11" fmla="*/ 0 h 15"/>
                <a:gd name="T12" fmla="*/ 9 w 10"/>
                <a:gd name="T13" fmla="*/ 0 h 15"/>
                <a:gd name="T14" fmla="*/ 10 w 10"/>
                <a:gd name="T15" fmla="*/ 1 h 15"/>
                <a:gd name="T16" fmla="*/ 10 w 10"/>
                <a:gd name="T17" fmla="*/ 1 h 15"/>
                <a:gd name="T18" fmla="*/ 9 w 10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5">
                  <a:moveTo>
                    <a:pt x="2" y="9"/>
                  </a:moveTo>
                  <a:cubicBezTo>
                    <a:pt x="1" y="10"/>
                    <a:pt x="0" y="11"/>
                    <a:pt x="0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4"/>
                    <a:pt x="1" y="13"/>
                    <a:pt x="2" y="12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5944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50" name="Freeform 26">
              <a:extLst>
                <a:ext uri="{FF2B5EF4-FFF2-40B4-BE49-F238E27FC236}">
                  <a16:creationId xmlns:a16="http://schemas.microsoft.com/office/drawing/2014/main" id="{92E1CC7A-6428-4BED-B891-745B21948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513" y="5060950"/>
              <a:ext cx="485775" cy="717550"/>
            </a:xfrm>
            <a:custGeom>
              <a:avLst/>
              <a:gdLst>
                <a:gd name="T0" fmla="*/ 0 w 306"/>
                <a:gd name="T1" fmla="*/ 0 h 452"/>
                <a:gd name="T2" fmla="*/ 13 w 306"/>
                <a:gd name="T3" fmla="*/ 213 h 452"/>
                <a:gd name="T4" fmla="*/ 13 w 306"/>
                <a:gd name="T5" fmla="*/ 253 h 452"/>
                <a:gd name="T6" fmla="*/ 26 w 306"/>
                <a:gd name="T7" fmla="*/ 333 h 452"/>
                <a:gd name="T8" fmla="*/ 159 w 306"/>
                <a:gd name="T9" fmla="*/ 452 h 452"/>
                <a:gd name="T10" fmla="*/ 306 w 306"/>
                <a:gd name="T11" fmla="*/ 266 h 452"/>
                <a:gd name="T12" fmla="*/ 306 w 306"/>
                <a:gd name="T13" fmla="*/ 253 h 452"/>
                <a:gd name="T14" fmla="*/ 119 w 306"/>
                <a:gd name="T15" fmla="*/ 107 h 452"/>
                <a:gd name="T16" fmla="*/ 106 w 306"/>
                <a:gd name="T17" fmla="*/ 93 h 452"/>
                <a:gd name="T18" fmla="*/ 0 w 306"/>
                <a:gd name="T1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452">
                  <a:moveTo>
                    <a:pt x="0" y="0"/>
                  </a:moveTo>
                  <a:lnTo>
                    <a:pt x="13" y="213"/>
                  </a:lnTo>
                  <a:lnTo>
                    <a:pt x="13" y="253"/>
                  </a:lnTo>
                  <a:lnTo>
                    <a:pt x="26" y="333"/>
                  </a:lnTo>
                  <a:lnTo>
                    <a:pt x="159" y="452"/>
                  </a:lnTo>
                  <a:lnTo>
                    <a:pt x="306" y="266"/>
                  </a:lnTo>
                  <a:lnTo>
                    <a:pt x="306" y="253"/>
                  </a:lnTo>
                  <a:lnTo>
                    <a:pt x="119" y="107"/>
                  </a:lnTo>
                  <a:lnTo>
                    <a:pt x="106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51" name="Freeform 27">
              <a:extLst>
                <a:ext uri="{FF2B5EF4-FFF2-40B4-BE49-F238E27FC236}">
                  <a16:creationId xmlns:a16="http://schemas.microsoft.com/office/drawing/2014/main" id="{E727CB55-7A33-4CE4-A2DA-8B232F3B0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513" y="5060950"/>
              <a:ext cx="485775" cy="717550"/>
            </a:xfrm>
            <a:custGeom>
              <a:avLst/>
              <a:gdLst>
                <a:gd name="T0" fmla="*/ 0 w 306"/>
                <a:gd name="T1" fmla="*/ 0 h 452"/>
                <a:gd name="T2" fmla="*/ 13 w 306"/>
                <a:gd name="T3" fmla="*/ 213 h 452"/>
                <a:gd name="T4" fmla="*/ 13 w 306"/>
                <a:gd name="T5" fmla="*/ 253 h 452"/>
                <a:gd name="T6" fmla="*/ 26 w 306"/>
                <a:gd name="T7" fmla="*/ 333 h 452"/>
                <a:gd name="T8" fmla="*/ 159 w 306"/>
                <a:gd name="T9" fmla="*/ 452 h 452"/>
                <a:gd name="T10" fmla="*/ 306 w 306"/>
                <a:gd name="T11" fmla="*/ 266 h 452"/>
                <a:gd name="T12" fmla="*/ 306 w 306"/>
                <a:gd name="T13" fmla="*/ 253 h 452"/>
                <a:gd name="T14" fmla="*/ 119 w 306"/>
                <a:gd name="T15" fmla="*/ 107 h 452"/>
                <a:gd name="T16" fmla="*/ 106 w 306"/>
                <a:gd name="T17" fmla="*/ 93 h 452"/>
                <a:gd name="T18" fmla="*/ 0 w 306"/>
                <a:gd name="T1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452">
                  <a:moveTo>
                    <a:pt x="0" y="0"/>
                  </a:moveTo>
                  <a:lnTo>
                    <a:pt x="13" y="213"/>
                  </a:lnTo>
                  <a:lnTo>
                    <a:pt x="13" y="253"/>
                  </a:lnTo>
                  <a:lnTo>
                    <a:pt x="26" y="333"/>
                  </a:lnTo>
                  <a:lnTo>
                    <a:pt x="159" y="452"/>
                  </a:lnTo>
                  <a:lnTo>
                    <a:pt x="306" y="266"/>
                  </a:lnTo>
                  <a:lnTo>
                    <a:pt x="306" y="253"/>
                  </a:lnTo>
                  <a:lnTo>
                    <a:pt x="119" y="107"/>
                  </a:lnTo>
                  <a:lnTo>
                    <a:pt x="106" y="9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52" name="Freeform 28">
              <a:extLst>
                <a:ext uri="{FF2B5EF4-FFF2-40B4-BE49-F238E27FC236}">
                  <a16:creationId xmlns:a16="http://schemas.microsoft.com/office/drawing/2014/main" id="{A5F7C437-903A-4436-AA8C-5010BBE931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0513" y="1074738"/>
              <a:ext cx="3910013" cy="4408489"/>
            </a:xfrm>
            <a:custGeom>
              <a:avLst/>
              <a:gdLst>
                <a:gd name="T0" fmla="*/ 9 w 185"/>
                <a:gd name="T1" fmla="*/ 170 h 209"/>
                <a:gd name="T2" fmla="*/ 0 w 185"/>
                <a:gd name="T3" fmla="*/ 189 h 209"/>
                <a:gd name="T4" fmla="*/ 8 w 185"/>
                <a:gd name="T5" fmla="*/ 196 h 209"/>
                <a:gd name="T6" fmla="*/ 9 w 185"/>
                <a:gd name="T7" fmla="*/ 197 h 209"/>
                <a:gd name="T8" fmla="*/ 23 w 185"/>
                <a:gd name="T9" fmla="*/ 208 h 209"/>
                <a:gd name="T10" fmla="*/ 23 w 185"/>
                <a:gd name="T11" fmla="*/ 209 h 209"/>
                <a:gd name="T12" fmla="*/ 27 w 185"/>
                <a:gd name="T13" fmla="*/ 205 h 209"/>
                <a:gd name="T14" fmla="*/ 2 w 185"/>
                <a:gd name="T15" fmla="*/ 184 h 209"/>
                <a:gd name="T16" fmla="*/ 9 w 185"/>
                <a:gd name="T17" fmla="*/ 170 h 209"/>
                <a:gd name="T18" fmla="*/ 9 w 185"/>
                <a:gd name="T19" fmla="*/ 170 h 209"/>
                <a:gd name="T20" fmla="*/ 164 w 185"/>
                <a:gd name="T21" fmla="*/ 0 h 209"/>
                <a:gd name="T22" fmla="*/ 124 w 185"/>
                <a:gd name="T23" fmla="*/ 12 h 209"/>
                <a:gd name="T24" fmla="*/ 32 w 185"/>
                <a:gd name="T25" fmla="*/ 128 h 209"/>
                <a:gd name="T26" fmla="*/ 32 w 185"/>
                <a:gd name="T27" fmla="*/ 128 h 209"/>
                <a:gd name="T28" fmla="*/ 39 w 185"/>
                <a:gd name="T29" fmla="*/ 115 h 209"/>
                <a:gd name="T30" fmla="*/ 76 w 185"/>
                <a:gd name="T31" fmla="*/ 146 h 209"/>
                <a:gd name="T32" fmla="*/ 114 w 185"/>
                <a:gd name="T33" fmla="*/ 102 h 209"/>
                <a:gd name="T34" fmla="*/ 112 w 185"/>
                <a:gd name="T35" fmla="*/ 58 h 209"/>
                <a:gd name="T36" fmla="*/ 137 w 185"/>
                <a:gd name="T37" fmla="*/ 46 h 209"/>
                <a:gd name="T38" fmla="*/ 156 w 185"/>
                <a:gd name="T39" fmla="*/ 53 h 209"/>
                <a:gd name="T40" fmla="*/ 185 w 185"/>
                <a:gd name="T41" fmla="*/ 18 h 209"/>
                <a:gd name="T42" fmla="*/ 164 w 185"/>
                <a:gd name="T43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5" h="209">
                  <a:moveTo>
                    <a:pt x="9" y="170"/>
                  </a:moveTo>
                  <a:cubicBezTo>
                    <a:pt x="3" y="182"/>
                    <a:pt x="0" y="189"/>
                    <a:pt x="0" y="189"/>
                  </a:cubicBezTo>
                  <a:cubicBezTo>
                    <a:pt x="8" y="196"/>
                    <a:pt x="8" y="196"/>
                    <a:pt x="8" y="196"/>
                  </a:cubicBezTo>
                  <a:cubicBezTo>
                    <a:pt x="9" y="197"/>
                    <a:pt x="9" y="197"/>
                    <a:pt x="9" y="197"/>
                  </a:cubicBezTo>
                  <a:cubicBezTo>
                    <a:pt x="23" y="208"/>
                    <a:pt x="23" y="208"/>
                    <a:pt x="23" y="208"/>
                  </a:cubicBezTo>
                  <a:cubicBezTo>
                    <a:pt x="23" y="209"/>
                    <a:pt x="23" y="209"/>
                    <a:pt x="23" y="209"/>
                  </a:cubicBezTo>
                  <a:cubicBezTo>
                    <a:pt x="27" y="205"/>
                    <a:pt x="27" y="205"/>
                    <a:pt x="27" y="205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4" y="181"/>
                    <a:pt x="6" y="176"/>
                    <a:pt x="9" y="170"/>
                  </a:cubicBezTo>
                  <a:cubicBezTo>
                    <a:pt x="9" y="170"/>
                    <a:pt x="9" y="170"/>
                    <a:pt x="9" y="170"/>
                  </a:cubicBezTo>
                  <a:moveTo>
                    <a:pt x="164" y="0"/>
                  </a:moveTo>
                  <a:cubicBezTo>
                    <a:pt x="151" y="2"/>
                    <a:pt x="136" y="6"/>
                    <a:pt x="124" y="12"/>
                  </a:cubicBezTo>
                  <a:cubicBezTo>
                    <a:pt x="93" y="28"/>
                    <a:pt x="57" y="83"/>
                    <a:pt x="3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4" y="123"/>
                    <a:pt x="37" y="119"/>
                    <a:pt x="39" y="115"/>
                  </a:cubicBezTo>
                  <a:cubicBezTo>
                    <a:pt x="76" y="146"/>
                    <a:pt x="76" y="146"/>
                    <a:pt x="76" y="146"/>
                  </a:cubicBezTo>
                  <a:cubicBezTo>
                    <a:pt x="114" y="102"/>
                    <a:pt x="114" y="102"/>
                    <a:pt x="114" y="102"/>
                  </a:cubicBezTo>
                  <a:cubicBezTo>
                    <a:pt x="102" y="90"/>
                    <a:pt x="101" y="71"/>
                    <a:pt x="112" y="58"/>
                  </a:cubicBezTo>
                  <a:cubicBezTo>
                    <a:pt x="118" y="50"/>
                    <a:pt x="127" y="46"/>
                    <a:pt x="137" y="46"/>
                  </a:cubicBezTo>
                  <a:cubicBezTo>
                    <a:pt x="143" y="46"/>
                    <a:pt x="150" y="48"/>
                    <a:pt x="156" y="53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164" y="0"/>
                    <a:pt x="164" y="0"/>
                    <a:pt x="16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D9ABE83C-3335-4514-A16A-3D9520396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6025" y="990600"/>
              <a:ext cx="846138" cy="463550"/>
            </a:xfrm>
            <a:custGeom>
              <a:avLst/>
              <a:gdLst>
                <a:gd name="T0" fmla="*/ 38 w 40"/>
                <a:gd name="T1" fmla="*/ 0 h 22"/>
                <a:gd name="T2" fmla="*/ 19 w 40"/>
                <a:gd name="T3" fmla="*/ 1 h 22"/>
                <a:gd name="T4" fmla="*/ 0 w 40"/>
                <a:gd name="T5" fmla="*/ 3 h 22"/>
                <a:gd name="T6" fmla="*/ 0 w 40"/>
                <a:gd name="T7" fmla="*/ 4 h 22"/>
                <a:gd name="T8" fmla="*/ 21 w 40"/>
                <a:gd name="T9" fmla="*/ 22 h 22"/>
                <a:gd name="T10" fmla="*/ 40 w 40"/>
                <a:gd name="T11" fmla="*/ 0 h 22"/>
                <a:gd name="T12" fmla="*/ 40 w 40"/>
                <a:gd name="T13" fmla="*/ 0 h 22"/>
                <a:gd name="T14" fmla="*/ 38 w 40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22">
                  <a:moveTo>
                    <a:pt x="38" y="0"/>
                  </a:moveTo>
                  <a:cubicBezTo>
                    <a:pt x="35" y="0"/>
                    <a:pt x="28" y="0"/>
                    <a:pt x="19" y="1"/>
                  </a:cubicBezTo>
                  <a:cubicBezTo>
                    <a:pt x="13" y="1"/>
                    <a:pt x="6" y="2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D740379D-3A98-4D67-9FD7-DD4CA87A6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1788" y="3500438"/>
              <a:ext cx="1565275" cy="1898650"/>
            </a:xfrm>
            <a:custGeom>
              <a:avLst/>
              <a:gdLst>
                <a:gd name="T0" fmla="*/ 37 w 74"/>
                <a:gd name="T1" fmla="*/ 0 h 90"/>
                <a:gd name="T2" fmla="*/ 30 w 74"/>
                <a:gd name="T3" fmla="*/ 13 h 90"/>
                <a:gd name="T4" fmla="*/ 38 w 74"/>
                <a:gd name="T5" fmla="*/ 32 h 90"/>
                <a:gd name="T6" fmla="*/ 6 w 74"/>
                <a:gd name="T7" fmla="*/ 70 h 90"/>
                <a:gd name="T8" fmla="*/ 7 w 74"/>
                <a:gd name="T9" fmla="*/ 55 h 90"/>
                <a:gd name="T10" fmla="*/ 0 w 74"/>
                <a:gd name="T11" fmla="*/ 69 h 90"/>
                <a:gd name="T12" fmla="*/ 25 w 74"/>
                <a:gd name="T13" fmla="*/ 90 h 90"/>
                <a:gd name="T14" fmla="*/ 74 w 74"/>
                <a:gd name="T15" fmla="*/ 31 h 90"/>
                <a:gd name="T16" fmla="*/ 37 w 74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0">
                  <a:moveTo>
                    <a:pt x="37" y="0"/>
                  </a:moveTo>
                  <a:cubicBezTo>
                    <a:pt x="35" y="4"/>
                    <a:pt x="32" y="8"/>
                    <a:pt x="30" y="13"/>
                  </a:cubicBezTo>
                  <a:cubicBezTo>
                    <a:pt x="37" y="20"/>
                    <a:pt x="38" y="32"/>
                    <a:pt x="38" y="32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10" y="60"/>
                    <a:pt x="10" y="56"/>
                    <a:pt x="7" y="55"/>
                  </a:cubicBezTo>
                  <a:cubicBezTo>
                    <a:pt x="4" y="61"/>
                    <a:pt x="2" y="66"/>
                    <a:pt x="0" y="69"/>
                  </a:cubicBezTo>
                  <a:cubicBezTo>
                    <a:pt x="25" y="90"/>
                    <a:pt x="25" y="90"/>
                    <a:pt x="25" y="90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8CA7E041-D81D-4D59-8927-15CF8A37D5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4463" y="3668713"/>
              <a:ext cx="1731963" cy="1982788"/>
            </a:xfrm>
            <a:custGeom>
              <a:avLst/>
              <a:gdLst>
                <a:gd name="T0" fmla="*/ 3 w 82"/>
                <a:gd name="T1" fmla="*/ 94 h 94"/>
                <a:gd name="T2" fmla="*/ 0 w 82"/>
                <a:gd name="T3" fmla="*/ 94 h 94"/>
                <a:gd name="T4" fmla="*/ 0 w 82"/>
                <a:gd name="T5" fmla="*/ 94 h 94"/>
                <a:gd name="T6" fmla="*/ 3 w 82"/>
                <a:gd name="T7" fmla="*/ 94 h 94"/>
                <a:gd name="T8" fmla="*/ 3 w 82"/>
                <a:gd name="T9" fmla="*/ 94 h 94"/>
                <a:gd name="T10" fmla="*/ 62 w 82"/>
                <a:gd name="T11" fmla="*/ 7 h 94"/>
                <a:gd name="T12" fmla="*/ 47 w 82"/>
                <a:gd name="T13" fmla="*/ 20 h 94"/>
                <a:gd name="T14" fmla="*/ 62 w 82"/>
                <a:gd name="T15" fmla="*/ 7 h 94"/>
                <a:gd name="T16" fmla="*/ 79 w 82"/>
                <a:gd name="T17" fmla="*/ 0 h 94"/>
                <a:gd name="T18" fmla="*/ 73 w 82"/>
                <a:gd name="T19" fmla="*/ 2 h 94"/>
                <a:gd name="T20" fmla="*/ 76 w 82"/>
                <a:gd name="T21" fmla="*/ 1 h 94"/>
                <a:gd name="T22" fmla="*/ 76 w 82"/>
                <a:gd name="T23" fmla="*/ 1 h 94"/>
                <a:gd name="T24" fmla="*/ 79 w 82"/>
                <a:gd name="T25" fmla="*/ 0 h 94"/>
                <a:gd name="T26" fmla="*/ 82 w 82"/>
                <a:gd name="T27" fmla="*/ 0 h 94"/>
                <a:gd name="T28" fmla="*/ 80 w 82"/>
                <a:gd name="T29" fmla="*/ 0 h 94"/>
                <a:gd name="T30" fmla="*/ 80 w 82"/>
                <a:gd name="T31" fmla="*/ 0 h 94"/>
                <a:gd name="T32" fmla="*/ 82 w 82"/>
                <a:gd name="T33" fmla="*/ 0 h 94"/>
                <a:gd name="T34" fmla="*/ 82 w 82"/>
                <a:gd name="T3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94">
                  <a:moveTo>
                    <a:pt x="3" y="94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3" y="94"/>
                    <a:pt x="3" y="94"/>
                    <a:pt x="3" y="94"/>
                  </a:cubicBezTo>
                  <a:moveTo>
                    <a:pt x="62" y="7"/>
                  </a:moveTo>
                  <a:cubicBezTo>
                    <a:pt x="57" y="10"/>
                    <a:pt x="52" y="15"/>
                    <a:pt x="47" y="20"/>
                  </a:cubicBezTo>
                  <a:cubicBezTo>
                    <a:pt x="52" y="15"/>
                    <a:pt x="57" y="10"/>
                    <a:pt x="62" y="7"/>
                  </a:cubicBezTo>
                  <a:moveTo>
                    <a:pt x="79" y="0"/>
                  </a:moveTo>
                  <a:cubicBezTo>
                    <a:pt x="77" y="1"/>
                    <a:pt x="75" y="1"/>
                    <a:pt x="73" y="2"/>
                  </a:cubicBezTo>
                  <a:cubicBezTo>
                    <a:pt x="74" y="1"/>
                    <a:pt x="75" y="1"/>
                    <a:pt x="76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7" y="1"/>
                    <a:pt x="78" y="0"/>
                    <a:pt x="79" y="0"/>
                  </a:cubicBezTo>
                  <a:moveTo>
                    <a:pt x="82" y="0"/>
                  </a:moveTo>
                  <a:cubicBezTo>
                    <a:pt x="82" y="0"/>
                    <a:pt x="81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1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D51DC294-22BF-46F8-826B-A0E2AB9E0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463" y="3668713"/>
              <a:ext cx="1731963" cy="1982788"/>
            </a:xfrm>
            <a:custGeom>
              <a:avLst/>
              <a:gdLst>
                <a:gd name="T0" fmla="*/ 82 w 82"/>
                <a:gd name="T1" fmla="*/ 0 h 94"/>
                <a:gd name="T2" fmla="*/ 80 w 82"/>
                <a:gd name="T3" fmla="*/ 0 h 94"/>
                <a:gd name="T4" fmla="*/ 80 w 82"/>
                <a:gd name="T5" fmla="*/ 0 h 94"/>
                <a:gd name="T6" fmla="*/ 79 w 82"/>
                <a:gd name="T7" fmla="*/ 0 h 94"/>
                <a:gd name="T8" fmla="*/ 76 w 82"/>
                <a:gd name="T9" fmla="*/ 1 h 94"/>
                <a:gd name="T10" fmla="*/ 76 w 82"/>
                <a:gd name="T11" fmla="*/ 1 h 94"/>
                <a:gd name="T12" fmla="*/ 73 w 82"/>
                <a:gd name="T13" fmla="*/ 2 h 94"/>
                <a:gd name="T14" fmla="*/ 72 w 82"/>
                <a:gd name="T15" fmla="*/ 2 h 94"/>
                <a:gd name="T16" fmla="*/ 62 w 82"/>
                <a:gd name="T17" fmla="*/ 7 h 94"/>
                <a:gd name="T18" fmla="*/ 47 w 82"/>
                <a:gd name="T19" fmla="*/ 20 h 94"/>
                <a:gd name="T20" fmla="*/ 0 w 82"/>
                <a:gd name="T21" fmla="*/ 94 h 94"/>
                <a:gd name="T22" fmla="*/ 3 w 82"/>
                <a:gd name="T23" fmla="*/ 94 h 94"/>
                <a:gd name="T24" fmla="*/ 74 w 82"/>
                <a:gd name="T25" fmla="*/ 2 h 94"/>
                <a:gd name="T26" fmla="*/ 82 w 82"/>
                <a:gd name="T2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94">
                  <a:moveTo>
                    <a:pt x="82" y="0"/>
                  </a:moveTo>
                  <a:cubicBezTo>
                    <a:pt x="82" y="0"/>
                    <a:pt x="81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79" y="0"/>
                    <a:pt x="79" y="0"/>
                  </a:cubicBezTo>
                  <a:cubicBezTo>
                    <a:pt x="78" y="0"/>
                    <a:pt x="77" y="1"/>
                    <a:pt x="76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5" y="1"/>
                    <a:pt x="74" y="1"/>
                    <a:pt x="73" y="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68" y="3"/>
                    <a:pt x="65" y="5"/>
                    <a:pt x="62" y="7"/>
                  </a:cubicBezTo>
                  <a:cubicBezTo>
                    <a:pt x="57" y="10"/>
                    <a:pt x="52" y="15"/>
                    <a:pt x="47" y="20"/>
                  </a:cubicBezTo>
                  <a:cubicBezTo>
                    <a:pt x="31" y="40"/>
                    <a:pt x="18" y="69"/>
                    <a:pt x="0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29" y="57"/>
                    <a:pt x="44" y="12"/>
                    <a:pt x="74" y="2"/>
                  </a:cubicBezTo>
                  <a:cubicBezTo>
                    <a:pt x="77" y="1"/>
                    <a:pt x="80" y="0"/>
                    <a:pt x="82" y="0"/>
                  </a:cubicBezTo>
                </a:path>
              </a:pathLst>
            </a:custGeom>
            <a:solidFill>
              <a:srgbClr val="898C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22988FF3-F3B9-4589-8081-E50D8D971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6375" y="3668713"/>
              <a:ext cx="2198688" cy="1982788"/>
            </a:xfrm>
            <a:custGeom>
              <a:avLst/>
              <a:gdLst>
                <a:gd name="T0" fmla="*/ 80 w 104"/>
                <a:gd name="T1" fmla="*/ 0 h 94"/>
                <a:gd name="T2" fmla="*/ 79 w 104"/>
                <a:gd name="T3" fmla="*/ 0 h 94"/>
                <a:gd name="T4" fmla="*/ 79 w 104"/>
                <a:gd name="T5" fmla="*/ 0 h 94"/>
                <a:gd name="T6" fmla="*/ 71 w 104"/>
                <a:gd name="T7" fmla="*/ 2 h 94"/>
                <a:gd name="T8" fmla="*/ 0 w 104"/>
                <a:gd name="T9" fmla="*/ 94 h 94"/>
                <a:gd name="T10" fmla="*/ 0 w 104"/>
                <a:gd name="T11" fmla="*/ 94 h 94"/>
                <a:gd name="T12" fmla="*/ 13 w 104"/>
                <a:gd name="T13" fmla="*/ 91 h 94"/>
                <a:gd name="T14" fmla="*/ 70 w 104"/>
                <a:gd name="T15" fmla="*/ 47 h 94"/>
                <a:gd name="T16" fmla="*/ 70 w 104"/>
                <a:gd name="T17" fmla="*/ 47 h 94"/>
                <a:gd name="T18" fmla="*/ 72 w 104"/>
                <a:gd name="T19" fmla="*/ 47 h 94"/>
                <a:gd name="T20" fmla="*/ 73 w 104"/>
                <a:gd name="T21" fmla="*/ 47 h 94"/>
                <a:gd name="T22" fmla="*/ 73 w 104"/>
                <a:gd name="T23" fmla="*/ 47 h 94"/>
                <a:gd name="T24" fmla="*/ 72 w 104"/>
                <a:gd name="T25" fmla="*/ 62 h 94"/>
                <a:gd name="T26" fmla="*/ 104 w 104"/>
                <a:gd name="T27" fmla="*/ 24 h 94"/>
                <a:gd name="T28" fmla="*/ 96 w 104"/>
                <a:gd name="T29" fmla="*/ 5 h 94"/>
                <a:gd name="T30" fmla="*/ 96 w 104"/>
                <a:gd name="T31" fmla="*/ 5 h 94"/>
                <a:gd name="T32" fmla="*/ 94 w 104"/>
                <a:gd name="T33" fmla="*/ 3 h 94"/>
                <a:gd name="T34" fmla="*/ 94 w 104"/>
                <a:gd name="T35" fmla="*/ 3 h 94"/>
                <a:gd name="T36" fmla="*/ 94 w 104"/>
                <a:gd name="T37" fmla="*/ 3 h 94"/>
                <a:gd name="T38" fmla="*/ 93 w 104"/>
                <a:gd name="T39" fmla="*/ 5 h 94"/>
                <a:gd name="T40" fmla="*/ 80 w 104"/>
                <a:gd name="T4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94">
                  <a:moveTo>
                    <a:pt x="80" y="0"/>
                  </a:moveTo>
                  <a:cubicBezTo>
                    <a:pt x="80" y="0"/>
                    <a:pt x="80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7" y="0"/>
                    <a:pt x="74" y="1"/>
                    <a:pt x="71" y="2"/>
                  </a:cubicBezTo>
                  <a:cubicBezTo>
                    <a:pt x="41" y="12"/>
                    <a:pt x="26" y="57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3" y="91"/>
                    <a:pt x="13" y="91"/>
                    <a:pt x="13" y="91"/>
                  </a:cubicBezTo>
                  <a:cubicBezTo>
                    <a:pt x="13" y="91"/>
                    <a:pt x="58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1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6" y="48"/>
                    <a:pt x="76" y="52"/>
                    <a:pt x="72" y="62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3" y="12"/>
                    <a:pt x="96" y="5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5" y="4"/>
                    <a:pt x="95" y="4"/>
                    <a:pt x="94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4"/>
                    <a:pt x="93" y="4"/>
                    <a:pt x="93" y="5"/>
                  </a:cubicBezTo>
                  <a:cubicBezTo>
                    <a:pt x="90" y="2"/>
                    <a:pt x="86" y="0"/>
                    <a:pt x="80" y="0"/>
                  </a:cubicBezTo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064C0521-C929-49B9-84FA-4344A6365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513" y="5610225"/>
              <a:ext cx="84138" cy="84138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0 h 4"/>
                <a:gd name="T4" fmla="*/ 2 w 4"/>
                <a:gd name="T5" fmla="*/ 2 h 4"/>
                <a:gd name="T6" fmla="*/ 2 w 4"/>
                <a:gd name="T7" fmla="*/ 2 h 4"/>
                <a:gd name="T8" fmla="*/ 4 w 4"/>
                <a:gd name="T9" fmla="*/ 4 h 4"/>
                <a:gd name="T10" fmla="*/ 4 w 4"/>
                <a:gd name="T11" fmla="*/ 4 h 4"/>
                <a:gd name="T12" fmla="*/ 0 w 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1A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4028C6CF-A434-4402-A42F-D19B1BB08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1788" y="5651500"/>
              <a:ext cx="42863" cy="42863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18E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977C7ED2-2C90-491A-9963-ADD55AA96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4650" y="5694363"/>
              <a:ext cx="127000" cy="106363"/>
            </a:xfrm>
            <a:custGeom>
              <a:avLst/>
              <a:gdLst>
                <a:gd name="T0" fmla="*/ 0 w 6"/>
                <a:gd name="T1" fmla="*/ 0 h 5"/>
                <a:gd name="T2" fmla="*/ 0 w 6"/>
                <a:gd name="T3" fmla="*/ 0 h 5"/>
                <a:gd name="T4" fmla="*/ 0 w 6"/>
                <a:gd name="T5" fmla="*/ 0 h 5"/>
                <a:gd name="T6" fmla="*/ 0 w 6"/>
                <a:gd name="T7" fmla="*/ 0 h 5"/>
                <a:gd name="T8" fmla="*/ 6 w 6"/>
                <a:gd name="T9" fmla="*/ 5 h 5"/>
                <a:gd name="T10" fmla="*/ 6 w 6"/>
                <a:gd name="T11" fmla="*/ 5 h 5"/>
                <a:gd name="T12" fmla="*/ 0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8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00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05701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43B479-F04E-4725-902D-A6B64ADD4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124" y="141194"/>
            <a:ext cx="4522168" cy="47566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EE1112-87F0-4A4D-B6DA-2FF5DF732638}"/>
              </a:ext>
            </a:extLst>
          </p:cNvPr>
          <p:cNvSpPr txBox="1"/>
          <p:nvPr/>
        </p:nvSpPr>
        <p:spPr>
          <a:xfrm>
            <a:off x="93270" y="2959781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latin typeface="고도 B" panose="02000503000000020004" pitchFamily="2" charset="-127"/>
                <a:ea typeface="고도 B" panose="02000503000000020004" pitchFamily="2" charset="-127"/>
              </a:rPr>
              <a:t>file:///C:/Users/CPBUserN/Desktop/project%20pic2/map_Gyeonggi.html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F776087-EBC3-468E-8E35-B3D104EAE5A0}"/>
              </a:ext>
            </a:extLst>
          </p:cNvPr>
          <p:cNvCxnSpPr/>
          <p:nvPr/>
        </p:nvCxnSpPr>
        <p:spPr>
          <a:xfrm>
            <a:off x="756173" y="1387615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6D72F4D-29DB-4300-B04E-0D3553B18100}"/>
              </a:ext>
            </a:extLst>
          </p:cNvPr>
          <p:cNvCxnSpPr/>
          <p:nvPr/>
        </p:nvCxnSpPr>
        <p:spPr>
          <a:xfrm>
            <a:off x="756173" y="2790577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2F2092-BAE4-4A6C-A599-C2455AFF7485}"/>
              </a:ext>
            </a:extLst>
          </p:cNvPr>
          <p:cNvSpPr txBox="1"/>
          <p:nvPr/>
        </p:nvSpPr>
        <p:spPr>
          <a:xfrm>
            <a:off x="-1656515" y="1713359"/>
            <a:ext cx="79203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경기도의 영업중인 사설 골프장</a:t>
            </a:r>
            <a:r>
              <a:rPr lang="en-US" altLang="ko-KR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/</a:t>
            </a:r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연습장</a:t>
            </a:r>
            <a:endParaRPr lang="en-US" altLang="ko-KR" sz="1600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위치 데이터</a:t>
            </a:r>
            <a:endParaRPr lang="en-US" altLang="ko-KR" sz="1600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지도로 시각화</a:t>
            </a:r>
            <a:endParaRPr lang="en-US" altLang="ko-KR" sz="1600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  <a:p>
            <a:endParaRPr lang="ko-KR" altLang="en-US" sz="1600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359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37517D-A057-4A84-82CD-4AB7DA3045C9}"/>
              </a:ext>
            </a:extLst>
          </p:cNvPr>
          <p:cNvSpPr txBox="1"/>
          <p:nvPr/>
        </p:nvSpPr>
        <p:spPr>
          <a:xfrm>
            <a:off x="3737528" y="2273985"/>
            <a:ext cx="7630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고도 B" panose="02000503000000020004" pitchFamily="2" charset="-127"/>
                <a:ea typeface="고도 B" panose="02000503000000020004" pitchFamily="2" charset="-127"/>
                <a:hlinkClick r:id="rId2"/>
              </a:rPr>
              <a:t>http://www.kyosu.net/news/articleView.html?idxno=77257</a:t>
            </a:r>
            <a:endParaRPr lang="en-US" altLang="ko-KR" sz="1200" dirty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endParaRPr lang="ko-KR" altLang="en-US" sz="12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grpSp>
        <p:nvGrpSpPr>
          <p:cNvPr id="6" name="Group 25">
            <a:extLst>
              <a:ext uri="{FF2B5EF4-FFF2-40B4-BE49-F238E27FC236}">
                <a16:creationId xmlns:a16="http://schemas.microsoft.com/office/drawing/2014/main" id="{2FBA0E55-DE41-40D2-BEAD-D4D2578A5AE4}"/>
              </a:ext>
            </a:extLst>
          </p:cNvPr>
          <p:cNvGrpSpPr/>
          <p:nvPr/>
        </p:nvGrpSpPr>
        <p:grpSpPr>
          <a:xfrm>
            <a:off x="1098115" y="1421384"/>
            <a:ext cx="1368001" cy="611930"/>
            <a:chOff x="3667126" y="1319213"/>
            <a:chExt cx="1657350" cy="741362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3276C3C2-3E22-4432-B239-191071B3B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7126" y="1319213"/>
              <a:ext cx="1657350" cy="681037"/>
            </a:xfrm>
            <a:custGeom>
              <a:avLst/>
              <a:gdLst/>
              <a:ahLst/>
              <a:cxnLst>
                <a:cxn ang="0">
                  <a:pos x="1044" y="429"/>
                </a:cxn>
                <a:cxn ang="0">
                  <a:pos x="0" y="429"/>
                </a:cxn>
                <a:cxn ang="0">
                  <a:pos x="0" y="107"/>
                </a:cxn>
                <a:cxn ang="0">
                  <a:pos x="220" y="107"/>
                </a:cxn>
                <a:cxn ang="0">
                  <a:pos x="220" y="308"/>
                </a:cxn>
                <a:cxn ang="0">
                  <a:pos x="253" y="278"/>
                </a:cxn>
                <a:cxn ang="0">
                  <a:pos x="563" y="0"/>
                </a:cxn>
                <a:cxn ang="0">
                  <a:pos x="1044" y="426"/>
                </a:cxn>
                <a:cxn ang="0">
                  <a:pos x="1044" y="429"/>
                </a:cxn>
              </a:cxnLst>
              <a:rect l="0" t="0" r="r" b="b"/>
              <a:pathLst>
                <a:path w="1044" h="429">
                  <a:moveTo>
                    <a:pt x="1044" y="429"/>
                  </a:moveTo>
                  <a:lnTo>
                    <a:pt x="0" y="429"/>
                  </a:lnTo>
                  <a:lnTo>
                    <a:pt x="0" y="107"/>
                  </a:lnTo>
                  <a:lnTo>
                    <a:pt x="220" y="107"/>
                  </a:lnTo>
                  <a:lnTo>
                    <a:pt x="220" y="308"/>
                  </a:lnTo>
                  <a:lnTo>
                    <a:pt x="253" y="278"/>
                  </a:lnTo>
                  <a:lnTo>
                    <a:pt x="563" y="0"/>
                  </a:lnTo>
                  <a:lnTo>
                    <a:pt x="1044" y="426"/>
                  </a:lnTo>
                  <a:lnTo>
                    <a:pt x="1044" y="42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79168" tIns="39584" rIns="79168" bIns="395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732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grpSp>
          <p:nvGrpSpPr>
            <p:cNvPr id="8" name="Group 19">
              <a:extLst>
                <a:ext uri="{FF2B5EF4-FFF2-40B4-BE49-F238E27FC236}">
                  <a16:creationId xmlns:a16="http://schemas.microsoft.com/office/drawing/2014/main" id="{EB5D2158-B3D6-44B9-83B4-46DF9E703A4B}"/>
                </a:ext>
              </a:extLst>
            </p:cNvPr>
            <p:cNvGrpSpPr/>
            <p:nvPr/>
          </p:nvGrpSpPr>
          <p:grpSpPr>
            <a:xfrm>
              <a:off x="3667126" y="1489075"/>
              <a:ext cx="1657350" cy="571500"/>
              <a:chOff x="3667126" y="1489075"/>
              <a:chExt cx="1657350" cy="57150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6FF303E7-A5AD-4939-B34E-F2AA16408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6376" y="1489075"/>
                <a:ext cx="52388" cy="319087"/>
              </a:xfrm>
              <a:custGeom>
                <a:avLst/>
                <a:gdLst/>
                <a:ahLst/>
                <a:cxnLst>
                  <a:cxn ang="0">
                    <a:pos x="33" y="17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33" y="77"/>
                  </a:cxn>
                  <a:cxn ang="0">
                    <a:pos x="33" y="171"/>
                  </a:cxn>
                </a:cxnLst>
                <a:rect l="0" t="0" r="r" b="b"/>
                <a:pathLst>
                  <a:path w="33" h="201">
                    <a:moveTo>
                      <a:pt x="33" y="171"/>
                    </a:moveTo>
                    <a:lnTo>
                      <a:pt x="0" y="201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33" y="77"/>
                    </a:lnTo>
                    <a:lnTo>
                      <a:pt x="33" y="17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79168" tIns="39584" rIns="79168" bIns="39584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1732" dirty="0">
                  <a:latin typeface="고도 B" panose="02000503000000020004" pitchFamily="2" charset="-127"/>
                  <a:ea typeface="고도 B" panose="02000503000000020004" pitchFamily="2" charset="-127"/>
                  <a:cs typeface="+mn-ea"/>
                  <a:sym typeface="+mn-lt"/>
                </a:endParaRPr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009FC2B4-042A-4F23-9BD5-9BE0DA5D8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7126" y="2000250"/>
                <a:ext cx="1657350" cy="60325"/>
              </a:xfrm>
              <a:custGeom>
                <a:avLst/>
                <a:gdLst/>
                <a:ahLst/>
                <a:cxnLst>
                  <a:cxn ang="0">
                    <a:pos x="1016" y="38"/>
                  </a:cxn>
                  <a:cxn ang="0">
                    <a:pos x="55" y="38"/>
                  </a:cxn>
                  <a:cxn ang="0">
                    <a:pos x="41" y="38"/>
                  </a:cxn>
                  <a:cxn ang="0">
                    <a:pos x="0" y="0"/>
                  </a:cxn>
                  <a:cxn ang="0">
                    <a:pos x="1044" y="0"/>
                  </a:cxn>
                  <a:cxn ang="0">
                    <a:pos x="1016" y="38"/>
                  </a:cxn>
                </a:cxnLst>
                <a:rect l="0" t="0" r="r" b="b"/>
                <a:pathLst>
                  <a:path w="1044" h="38">
                    <a:moveTo>
                      <a:pt x="1016" y="38"/>
                    </a:moveTo>
                    <a:lnTo>
                      <a:pt x="55" y="38"/>
                    </a:lnTo>
                    <a:lnTo>
                      <a:pt x="41" y="38"/>
                    </a:lnTo>
                    <a:lnTo>
                      <a:pt x="0" y="0"/>
                    </a:lnTo>
                    <a:lnTo>
                      <a:pt x="1044" y="0"/>
                    </a:lnTo>
                    <a:lnTo>
                      <a:pt x="1016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79168" tIns="39584" rIns="79168" bIns="39584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1732" dirty="0">
                  <a:latin typeface="고도 B" panose="02000503000000020004" pitchFamily="2" charset="-127"/>
                  <a:ea typeface="고도 B" panose="02000503000000020004" pitchFamily="2" charset="-127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1" name="Group 24">
            <a:extLst>
              <a:ext uri="{FF2B5EF4-FFF2-40B4-BE49-F238E27FC236}">
                <a16:creationId xmlns:a16="http://schemas.microsoft.com/office/drawing/2014/main" id="{322771C1-CAC2-4B0B-A8C4-24FB2587F30B}"/>
              </a:ext>
            </a:extLst>
          </p:cNvPr>
          <p:cNvGrpSpPr/>
          <p:nvPr/>
        </p:nvGrpSpPr>
        <p:grpSpPr>
          <a:xfrm>
            <a:off x="492733" y="2033311"/>
            <a:ext cx="2696690" cy="644690"/>
            <a:chOff x="2933701" y="2060575"/>
            <a:chExt cx="3267075" cy="781050"/>
          </a:xfrm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D34079AF-3CF4-4339-9613-4EAA83A2B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701" y="2060575"/>
              <a:ext cx="3267075" cy="711200"/>
            </a:xfrm>
            <a:custGeom>
              <a:avLst/>
              <a:gdLst/>
              <a:ahLst/>
              <a:cxnLst>
                <a:cxn ang="0">
                  <a:pos x="2058" y="448"/>
                </a:cxn>
                <a:cxn ang="0">
                  <a:pos x="0" y="448"/>
                </a:cxn>
                <a:cxn ang="0">
                  <a:pos x="0" y="448"/>
                </a:cxn>
                <a:cxn ang="0">
                  <a:pos x="503" y="0"/>
                </a:cxn>
                <a:cxn ang="0">
                  <a:pos x="517" y="0"/>
                </a:cxn>
                <a:cxn ang="0">
                  <a:pos x="1478" y="0"/>
                </a:cxn>
                <a:cxn ang="0">
                  <a:pos x="1553" y="0"/>
                </a:cxn>
                <a:cxn ang="0">
                  <a:pos x="2058" y="448"/>
                </a:cxn>
              </a:cxnLst>
              <a:rect l="0" t="0" r="r" b="b"/>
              <a:pathLst>
                <a:path w="2058" h="448">
                  <a:moveTo>
                    <a:pt x="2058" y="448"/>
                  </a:moveTo>
                  <a:lnTo>
                    <a:pt x="0" y="448"/>
                  </a:lnTo>
                  <a:lnTo>
                    <a:pt x="0" y="448"/>
                  </a:lnTo>
                  <a:lnTo>
                    <a:pt x="503" y="0"/>
                  </a:lnTo>
                  <a:lnTo>
                    <a:pt x="517" y="0"/>
                  </a:lnTo>
                  <a:lnTo>
                    <a:pt x="1478" y="0"/>
                  </a:lnTo>
                  <a:lnTo>
                    <a:pt x="1553" y="0"/>
                  </a:lnTo>
                  <a:lnTo>
                    <a:pt x="2058" y="44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79168" tIns="39584" rIns="79168" bIns="395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732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84C5D2F-9C35-480A-AEF4-A24B559A6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701" y="2771775"/>
              <a:ext cx="3267075" cy="69850"/>
            </a:xfrm>
            <a:custGeom>
              <a:avLst/>
              <a:gdLst/>
              <a:ahLst/>
              <a:cxnLst>
                <a:cxn ang="0">
                  <a:pos x="2006" y="44"/>
                </a:cxn>
                <a:cxn ang="0">
                  <a:pos x="55" y="44"/>
                </a:cxn>
                <a:cxn ang="0">
                  <a:pos x="0" y="0"/>
                </a:cxn>
                <a:cxn ang="0">
                  <a:pos x="2058" y="0"/>
                </a:cxn>
                <a:cxn ang="0">
                  <a:pos x="2006" y="44"/>
                </a:cxn>
              </a:cxnLst>
              <a:rect l="0" t="0" r="r" b="b"/>
              <a:pathLst>
                <a:path w="2058" h="44">
                  <a:moveTo>
                    <a:pt x="2006" y="44"/>
                  </a:moveTo>
                  <a:lnTo>
                    <a:pt x="55" y="44"/>
                  </a:lnTo>
                  <a:lnTo>
                    <a:pt x="0" y="0"/>
                  </a:lnTo>
                  <a:lnTo>
                    <a:pt x="2058" y="0"/>
                  </a:lnTo>
                  <a:lnTo>
                    <a:pt x="2006" y="44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79168" tIns="39584" rIns="79168" bIns="395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732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</p:grpSp>
      <p:grpSp>
        <p:nvGrpSpPr>
          <p:cNvPr id="14" name="Group 23">
            <a:extLst>
              <a:ext uri="{FF2B5EF4-FFF2-40B4-BE49-F238E27FC236}">
                <a16:creationId xmlns:a16="http://schemas.microsoft.com/office/drawing/2014/main" id="{0FC2A66C-7071-4724-B624-34EF195648CC}"/>
              </a:ext>
            </a:extLst>
          </p:cNvPr>
          <p:cNvGrpSpPr/>
          <p:nvPr/>
        </p:nvGrpSpPr>
        <p:grpSpPr>
          <a:xfrm>
            <a:off x="366938" y="2677995"/>
            <a:ext cx="2948277" cy="677450"/>
            <a:chOff x="2781301" y="2841625"/>
            <a:chExt cx="3571875" cy="820738"/>
          </a:xfrm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9C5A2CE8-5CEE-43D1-9D14-408364F17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1301" y="2841625"/>
              <a:ext cx="3571875" cy="741362"/>
            </a:xfrm>
            <a:custGeom>
              <a:avLst/>
              <a:gdLst/>
              <a:ahLst/>
              <a:cxnLst>
                <a:cxn ang="0">
                  <a:pos x="151" y="0"/>
                </a:cxn>
                <a:cxn ang="0">
                  <a:pos x="2102" y="0"/>
                </a:cxn>
                <a:cxn ang="0">
                  <a:pos x="2204" y="0"/>
                </a:cxn>
                <a:cxn ang="0">
                  <a:pos x="2250" y="44"/>
                </a:cxn>
                <a:cxn ang="0">
                  <a:pos x="1833" y="44"/>
                </a:cxn>
                <a:cxn ang="0">
                  <a:pos x="1833" y="143"/>
                </a:cxn>
                <a:cxn ang="0">
                  <a:pos x="1833" y="467"/>
                </a:cxn>
                <a:cxn ang="0">
                  <a:pos x="415" y="467"/>
                </a:cxn>
                <a:cxn ang="0">
                  <a:pos x="415" y="143"/>
                </a:cxn>
                <a:cxn ang="0">
                  <a:pos x="415" y="44"/>
                </a:cxn>
                <a:cxn ang="0">
                  <a:pos x="0" y="44"/>
                </a:cxn>
                <a:cxn ang="0">
                  <a:pos x="50" y="0"/>
                </a:cxn>
                <a:cxn ang="0">
                  <a:pos x="151" y="0"/>
                </a:cxn>
              </a:cxnLst>
              <a:rect l="0" t="0" r="r" b="b"/>
              <a:pathLst>
                <a:path w="2250" h="467">
                  <a:moveTo>
                    <a:pt x="151" y="0"/>
                  </a:moveTo>
                  <a:lnTo>
                    <a:pt x="2102" y="0"/>
                  </a:lnTo>
                  <a:lnTo>
                    <a:pt x="2204" y="0"/>
                  </a:lnTo>
                  <a:lnTo>
                    <a:pt x="2250" y="44"/>
                  </a:lnTo>
                  <a:lnTo>
                    <a:pt x="1833" y="44"/>
                  </a:lnTo>
                  <a:lnTo>
                    <a:pt x="1833" y="143"/>
                  </a:lnTo>
                  <a:lnTo>
                    <a:pt x="1833" y="467"/>
                  </a:lnTo>
                  <a:lnTo>
                    <a:pt x="415" y="467"/>
                  </a:lnTo>
                  <a:lnTo>
                    <a:pt x="415" y="143"/>
                  </a:lnTo>
                  <a:lnTo>
                    <a:pt x="415" y="44"/>
                  </a:lnTo>
                  <a:lnTo>
                    <a:pt x="0" y="44"/>
                  </a:lnTo>
                  <a:lnTo>
                    <a:pt x="50" y="0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79168" tIns="39584" rIns="79168" bIns="395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732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grpSp>
          <p:nvGrpSpPr>
            <p:cNvPr id="16" name="Group 20">
              <a:extLst>
                <a:ext uri="{FF2B5EF4-FFF2-40B4-BE49-F238E27FC236}">
                  <a16:creationId xmlns:a16="http://schemas.microsoft.com/office/drawing/2014/main" id="{CEBC3D0D-D760-4E14-8B22-BF9D57ABC4A7}"/>
                </a:ext>
              </a:extLst>
            </p:cNvPr>
            <p:cNvGrpSpPr/>
            <p:nvPr/>
          </p:nvGrpSpPr>
          <p:grpSpPr>
            <a:xfrm>
              <a:off x="2781301" y="2911475"/>
              <a:ext cx="3571875" cy="750888"/>
              <a:chOff x="2781301" y="2911475"/>
              <a:chExt cx="3571875" cy="7508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574F314F-75F2-49B8-8FF5-B3ACC68C91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1301" y="2911475"/>
                <a:ext cx="658813" cy="157162"/>
              </a:xfrm>
              <a:custGeom>
                <a:avLst/>
                <a:gdLst/>
                <a:ahLst/>
                <a:cxnLst>
                  <a:cxn ang="0">
                    <a:pos x="415" y="99"/>
                  </a:cxn>
                  <a:cxn ang="0">
                    <a:pos x="132" y="99"/>
                  </a:cxn>
                  <a:cxn ang="0">
                    <a:pos x="0" y="0"/>
                  </a:cxn>
                  <a:cxn ang="0">
                    <a:pos x="415" y="0"/>
                  </a:cxn>
                  <a:cxn ang="0">
                    <a:pos x="415" y="99"/>
                  </a:cxn>
                </a:cxnLst>
                <a:rect l="0" t="0" r="r" b="b"/>
                <a:pathLst>
                  <a:path w="415" h="99">
                    <a:moveTo>
                      <a:pt x="415" y="99"/>
                    </a:moveTo>
                    <a:lnTo>
                      <a:pt x="132" y="99"/>
                    </a:lnTo>
                    <a:lnTo>
                      <a:pt x="0" y="0"/>
                    </a:lnTo>
                    <a:lnTo>
                      <a:pt x="415" y="0"/>
                    </a:lnTo>
                    <a:lnTo>
                      <a:pt x="415" y="9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79168" tIns="39584" rIns="79168" bIns="39584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1732" dirty="0">
                  <a:latin typeface="고도 B" panose="02000503000000020004" pitchFamily="2" charset="-127"/>
                  <a:ea typeface="고도 B" panose="02000503000000020004" pitchFamily="2" charset="-127"/>
                  <a:cs typeface="+mn-ea"/>
                  <a:sym typeface="+mn-lt"/>
                </a:endParaRPr>
              </a:p>
            </p:txBody>
          </p:sp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57992D49-85BE-452D-8A88-23B2697DF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1188" y="2911475"/>
                <a:ext cx="661988" cy="157162"/>
              </a:xfrm>
              <a:custGeom>
                <a:avLst/>
                <a:gdLst/>
                <a:ahLst/>
                <a:cxnLst>
                  <a:cxn ang="0">
                    <a:pos x="0" y="99"/>
                  </a:cxn>
                  <a:cxn ang="0">
                    <a:pos x="0" y="0"/>
                  </a:cxn>
                  <a:cxn ang="0">
                    <a:pos x="417" y="0"/>
                  </a:cxn>
                  <a:cxn ang="0">
                    <a:pos x="263" y="99"/>
                  </a:cxn>
                  <a:cxn ang="0">
                    <a:pos x="0" y="99"/>
                  </a:cxn>
                </a:cxnLst>
                <a:rect l="0" t="0" r="r" b="b"/>
                <a:pathLst>
                  <a:path w="417" h="99">
                    <a:moveTo>
                      <a:pt x="0" y="99"/>
                    </a:moveTo>
                    <a:lnTo>
                      <a:pt x="0" y="0"/>
                    </a:lnTo>
                    <a:lnTo>
                      <a:pt x="417" y="0"/>
                    </a:lnTo>
                    <a:lnTo>
                      <a:pt x="263" y="99"/>
                    </a:lnTo>
                    <a:lnTo>
                      <a:pt x="0" y="9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79168" tIns="39584" rIns="79168" bIns="39584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1732" dirty="0">
                  <a:latin typeface="고도 B" panose="02000503000000020004" pitchFamily="2" charset="-127"/>
                  <a:ea typeface="고도 B" panose="02000503000000020004" pitchFamily="2" charset="-127"/>
                  <a:cs typeface="+mn-ea"/>
                  <a:sym typeface="+mn-lt"/>
                </a:endParaRPr>
              </a:p>
            </p:txBody>
          </p:sp>
          <p:sp>
            <p:nvSpPr>
              <p:cNvPr id="19" name="Freeform 13">
                <a:extLst>
                  <a:ext uri="{FF2B5EF4-FFF2-40B4-BE49-F238E27FC236}">
                    <a16:creationId xmlns:a16="http://schemas.microsoft.com/office/drawing/2014/main" id="{8489D041-5FC0-460D-A07E-BBC6D21A27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0113" y="3582988"/>
                <a:ext cx="2251075" cy="79375"/>
              </a:xfrm>
              <a:custGeom>
                <a:avLst/>
                <a:gdLst/>
                <a:ahLst/>
                <a:cxnLst>
                  <a:cxn ang="0">
                    <a:pos x="1313" y="50"/>
                  </a:cxn>
                  <a:cxn ang="0">
                    <a:pos x="93" y="50"/>
                  </a:cxn>
                  <a:cxn ang="0">
                    <a:pos x="0" y="0"/>
                  </a:cxn>
                  <a:cxn ang="0">
                    <a:pos x="1418" y="0"/>
                  </a:cxn>
                  <a:cxn ang="0">
                    <a:pos x="1313" y="50"/>
                  </a:cxn>
                </a:cxnLst>
                <a:rect l="0" t="0" r="r" b="b"/>
                <a:pathLst>
                  <a:path w="1418" h="50">
                    <a:moveTo>
                      <a:pt x="1313" y="50"/>
                    </a:moveTo>
                    <a:lnTo>
                      <a:pt x="93" y="50"/>
                    </a:lnTo>
                    <a:lnTo>
                      <a:pt x="0" y="0"/>
                    </a:lnTo>
                    <a:lnTo>
                      <a:pt x="1418" y="0"/>
                    </a:lnTo>
                    <a:lnTo>
                      <a:pt x="1313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79168" tIns="39584" rIns="79168" bIns="39584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1732" dirty="0">
                  <a:latin typeface="고도 B" panose="02000503000000020004" pitchFamily="2" charset="-127"/>
                  <a:ea typeface="고도 B" panose="02000503000000020004" pitchFamily="2" charset="-127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0" name="Group 22">
            <a:extLst>
              <a:ext uri="{FF2B5EF4-FFF2-40B4-BE49-F238E27FC236}">
                <a16:creationId xmlns:a16="http://schemas.microsoft.com/office/drawing/2014/main" id="{876F45CE-6488-4B25-99ED-5518629075A2}"/>
              </a:ext>
            </a:extLst>
          </p:cNvPr>
          <p:cNvGrpSpPr/>
          <p:nvPr/>
        </p:nvGrpSpPr>
        <p:grpSpPr>
          <a:xfrm>
            <a:off x="910716" y="3355469"/>
            <a:ext cx="1858070" cy="663034"/>
            <a:chOff x="3440113" y="3662363"/>
            <a:chExt cx="2251075" cy="803275"/>
          </a:xfrm>
        </p:grpSpPr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A290D772-6635-45A9-ACF6-56A0ACE75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3662363"/>
              <a:ext cx="2251075" cy="803275"/>
            </a:xfrm>
            <a:custGeom>
              <a:avLst/>
              <a:gdLst/>
              <a:ahLst/>
              <a:cxnLst>
                <a:cxn ang="0">
                  <a:pos x="569" y="506"/>
                </a:cxn>
                <a:cxn ang="0">
                  <a:pos x="0" y="506"/>
                </a:cxn>
                <a:cxn ang="0">
                  <a:pos x="0" y="0"/>
                </a:cxn>
                <a:cxn ang="0">
                  <a:pos x="93" y="0"/>
                </a:cxn>
                <a:cxn ang="0">
                  <a:pos x="1313" y="0"/>
                </a:cxn>
                <a:cxn ang="0">
                  <a:pos x="1418" y="0"/>
                </a:cxn>
                <a:cxn ang="0">
                  <a:pos x="1418" y="506"/>
                </a:cxn>
                <a:cxn ang="0">
                  <a:pos x="857" y="506"/>
                </a:cxn>
                <a:cxn ang="0">
                  <a:pos x="857" y="88"/>
                </a:cxn>
                <a:cxn ang="0">
                  <a:pos x="816" y="88"/>
                </a:cxn>
                <a:cxn ang="0">
                  <a:pos x="613" y="88"/>
                </a:cxn>
                <a:cxn ang="0">
                  <a:pos x="569" y="88"/>
                </a:cxn>
                <a:cxn ang="0">
                  <a:pos x="569" y="506"/>
                </a:cxn>
              </a:cxnLst>
              <a:rect l="0" t="0" r="r" b="b"/>
              <a:pathLst>
                <a:path w="1418" h="506">
                  <a:moveTo>
                    <a:pt x="569" y="506"/>
                  </a:moveTo>
                  <a:lnTo>
                    <a:pt x="0" y="506"/>
                  </a:lnTo>
                  <a:lnTo>
                    <a:pt x="0" y="0"/>
                  </a:lnTo>
                  <a:lnTo>
                    <a:pt x="93" y="0"/>
                  </a:lnTo>
                  <a:lnTo>
                    <a:pt x="1313" y="0"/>
                  </a:lnTo>
                  <a:lnTo>
                    <a:pt x="1418" y="0"/>
                  </a:lnTo>
                  <a:lnTo>
                    <a:pt x="1418" y="506"/>
                  </a:lnTo>
                  <a:lnTo>
                    <a:pt x="857" y="506"/>
                  </a:lnTo>
                  <a:lnTo>
                    <a:pt x="857" y="88"/>
                  </a:lnTo>
                  <a:lnTo>
                    <a:pt x="816" y="88"/>
                  </a:lnTo>
                  <a:lnTo>
                    <a:pt x="613" y="88"/>
                  </a:lnTo>
                  <a:lnTo>
                    <a:pt x="569" y="88"/>
                  </a:lnTo>
                  <a:lnTo>
                    <a:pt x="569" y="506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79168" tIns="39584" rIns="79168" bIns="395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732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E49F93-D358-48EB-9834-D36040660ABA}"/>
                </a:ext>
              </a:extLst>
            </p:cNvPr>
            <p:cNvGrpSpPr/>
            <p:nvPr/>
          </p:nvGrpSpPr>
          <p:grpSpPr>
            <a:xfrm>
              <a:off x="4343401" y="3802063"/>
              <a:ext cx="457200" cy="663575"/>
              <a:chOff x="4343401" y="3802063"/>
              <a:chExt cx="457200" cy="663575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23" name="Freeform 15">
                <a:extLst>
                  <a:ext uri="{FF2B5EF4-FFF2-40B4-BE49-F238E27FC236}">
                    <a16:creationId xmlns:a16="http://schemas.microsoft.com/office/drawing/2014/main" id="{D7E16B20-30AB-43C2-9507-7033AAAC36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5513" y="3802063"/>
                <a:ext cx="65088" cy="663575"/>
              </a:xfrm>
              <a:custGeom>
                <a:avLst/>
                <a:gdLst/>
                <a:ahLst/>
                <a:cxnLst>
                  <a:cxn ang="0">
                    <a:pos x="41" y="418"/>
                  </a:cxn>
                  <a:cxn ang="0">
                    <a:pos x="0" y="365"/>
                  </a:cxn>
                  <a:cxn ang="0">
                    <a:pos x="0" y="0"/>
                  </a:cxn>
                  <a:cxn ang="0">
                    <a:pos x="41" y="0"/>
                  </a:cxn>
                  <a:cxn ang="0">
                    <a:pos x="41" y="418"/>
                  </a:cxn>
                </a:cxnLst>
                <a:rect l="0" t="0" r="r" b="b"/>
                <a:pathLst>
                  <a:path w="41" h="418">
                    <a:moveTo>
                      <a:pt x="41" y="418"/>
                    </a:moveTo>
                    <a:lnTo>
                      <a:pt x="0" y="365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4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79168" tIns="39584" rIns="79168" bIns="39584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1732" dirty="0">
                  <a:latin typeface="고도 B" panose="02000503000000020004" pitchFamily="2" charset="-127"/>
                  <a:ea typeface="고도 B" panose="02000503000000020004" pitchFamily="2" charset="-127"/>
                  <a:cs typeface="+mn-ea"/>
                  <a:sym typeface="+mn-lt"/>
                </a:endParaRPr>
              </a:p>
            </p:txBody>
          </p:sp>
          <p:sp>
            <p:nvSpPr>
              <p:cNvPr id="24" name="Freeform 16">
                <a:extLst>
                  <a:ext uri="{FF2B5EF4-FFF2-40B4-BE49-F238E27FC236}">
                    <a16:creationId xmlns:a16="http://schemas.microsoft.com/office/drawing/2014/main" id="{4EED7661-84EE-41D8-96A5-E1C25E660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3401" y="3802063"/>
                <a:ext cx="69850" cy="663575"/>
              </a:xfrm>
              <a:custGeom>
                <a:avLst/>
                <a:gdLst/>
                <a:ahLst/>
                <a:cxnLst>
                  <a:cxn ang="0">
                    <a:pos x="0" y="418"/>
                  </a:cxn>
                  <a:cxn ang="0">
                    <a:pos x="0" y="0"/>
                  </a:cxn>
                  <a:cxn ang="0">
                    <a:pos x="44" y="0"/>
                  </a:cxn>
                  <a:cxn ang="0">
                    <a:pos x="44" y="360"/>
                  </a:cxn>
                  <a:cxn ang="0">
                    <a:pos x="0" y="418"/>
                  </a:cxn>
                </a:cxnLst>
                <a:rect l="0" t="0" r="r" b="b"/>
                <a:pathLst>
                  <a:path w="44" h="418">
                    <a:moveTo>
                      <a:pt x="0" y="418"/>
                    </a:moveTo>
                    <a:lnTo>
                      <a:pt x="0" y="0"/>
                    </a:lnTo>
                    <a:lnTo>
                      <a:pt x="44" y="0"/>
                    </a:lnTo>
                    <a:lnTo>
                      <a:pt x="44" y="360"/>
                    </a:lnTo>
                    <a:lnTo>
                      <a:pt x="0" y="4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79168" tIns="39584" rIns="79168" bIns="39584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1732" dirty="0">
                  <a:latin typeface="고도 B" panose="02000503000000020004" pitchFamily="2" charset="-127"/>
                  <a:ea typeface="고도 B" panose="02000503000000020004" pitchFamily="2" charset="-127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ACD69C7-4DED-4B58-91BB-9F7020F1C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03" y="1663478"/>
            <a:ext cx="5083755" cy="426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19FEE21-7BE2-4AC9-AF54-81E1F43A7054}"/>
              </a:ext>
            </a:extLst>
          </p:cNvPr>
          <p:cNvSpPr txBox="1"/>
          <p:nvPr/>
        </p:nvSpPr>
        <p:spPr>
          <a:xfrm>
            <a:off x="3441010" y="2620346"/>
            <a:ext cx="51149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“ </a:t>
            </a:r>
            <a:r>
              <a:rPr lang="ko-KR" altLang="en-US" sz="1600" b="1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전국 사설 체육관과 전국 사설 작은 도서관의 수 데이터를 이용해 </a:t>
            </a:r>
            <a:endParaRPr lang="en-US" altLang="ko-KR" sz="1600" b="1" dirty="0">
              <a:solidFill>
                <a:srgbClr val="000000"/>
              </a:solidFill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  <a:p>
            <a:pPr algn="ctr"/>
            <a:r>
              <a:rPr lang="ko-KR" altLang="en-US" sz="1600" b="1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각 지역별 문화시설의 규모 및 이용율을 파악해보기</a:t>
            </a:r>
            <a:r>
              <a:rPr lang="en-US" altLang="ko-KR" sz="1600" b="1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”</a:t>
            </a:r>
            <a:endParaRPr lang="ko-KR" altLang="en-US" sz="1600" b="1" dirty="0">
              <a:solidFill>
                <a:srgbClr val="000000"/>
              </a:solidFill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  <a:p>
            <a:pPr algn="ctr"/>
            <a:endParaRPr lang="en-US" altLang="ko-KR" sz="1600" b="1" dirty="0">
              <a:solidFill>
                <a:srgbClr val="000000"/>
              </a:solidFill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C87085-3AAD-4849-AB2E-EBC8D72F5597}"/>
              </a:ext>
            </a:extLst>
          </p:cNvPr>
          <p:cNvSpPr/>
          <p:nvPr/>
        </p:nvSpPr>
        <p:spPr>
          <a:xfrm>
            <a:off x="216727" y="0"/>
            <a:ext cx="228600" cy="881743"/>
          </a:xfrm>
          <a:prstGeom prst="rect">
            <a:avLst/>
          </a:prstGeom>
          <a:solidFill>
            <a:srgbClr val="5AB688"/>
          </a:solidFill>
          <a:ln>
            <a:solidFill>
              <a:srgbClr val="5AB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27" name="제목 3">
            <a:extLst>
              <a:ext uri="{FF2B5EF4-FFF2-40B4-BE49-F238E27FC236}">
                <a16:creationId xmlns:a16="http://schemas.microsoft.com/office/drawing/2014/main" id="{A681EC66-9E37-44CA-A294-1A62DB923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54" y="119051"/>
            <a:ext cx="5684992" cy="76269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데이터 분석 </a:t>
            </a:r>
            <a:r>
              <a:rPr lang="en-US" altLang="ko-KR" sz="20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– </a:t>
            </a:r>
            <a:r>
              <a:rPr lang="ko-KR" altLang="en-US" sz="20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데이터 시각화 과정 및 해석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D85E522-35BA-45AB-AF5F-1E81545ECA38}"/>
              </a:ext>
            </a:extLst>
          </p:cNvPr>
          <p:cNvSpPr/>
          <p:nvPr/>
        </p:nvSpPr>
        <p:spPr>
          <a:xfrm>
            <a:off x="8474529" y="4416879"/>
            <a:ext cx="669471" cy="726621"/>
          </a:xfrm>
          <a:prstGeom prst="triangle">
            <a:avLst>
              <a:gd name="adj" fmla="val 98781"/>
            </a:avLst>
          </a:prstGeom>
          <a:solidFill>
            <a:srgbClr val="DE3E4E"/>
          </a:solidFill>
          <a:ln>
            <a:solidFill>
              <a:srgbClr val="DE3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0824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1AB8E2-0C4D-45DF-B3BA-33975580AAC9}"/>
              </a:ext>
            </a:extLst>
          </p:cNvPr>
          <p:cNvSpPr/>
          <p:nvPr/>
        </p:nvSpPr>
        <p:spPr>
          <a:xfrm>
            <a:off x="216727" y="0"/>
            <a:ext cx="228600" cy="881743"/>
          </a:xfrm>
          <a:prstGeom prst="rect">
            <a:avLst/>
          </a:prstGeom>
          <a:solidFill>
            <a:srgbClr val="5AB688"/>
          </a:solidFill>
          <a:ln>
            <a:solidFill>
              <a:srgbClr val="5AB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9FB0A805-5D9D-41DE-B0C1-074AAFCE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54" y="119051"/>
            <a:ext cx="4635087" cy="762692"/>
          </a:xfrm>
        </p:spPr>
        <p:txBody>
          <a:bodyPr>
            <a:normAutofit/>
          </a:bodyPr>
          <a:lstStyle/>
          <a:p>
            <a:r>
              <a:rPr lang="en-US" altLang="ko-KR" sz="24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Ⅱ 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데이터 분석 </a:t>
            </a:r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– 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데이터 정제 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B154CC-37FB-4483-9193-2D62D18AB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84" y="1468340"/>
            <a:ext cx="6863965" cy="31871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550DFB-5EA8-4DDB-8E27-D8DADB375A14}"/>
              </a:ext>
            </a:extLst>
          </p:cNvPr>
          <p:cNvSpPr txBox="1"/>
          <p:nvPr/>
        </p:nvSpPr>
        <p:spPr>
          <a:xfrm>
            <a:off x="3234907" y="881743"/>
            <a:ext cx="453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비율로 나타나 있는 데이터</a:t>
            </a:r>
            <a:r>
              <a:rPr lang="en-US" altLang="ko-KR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!</a:t>
            </a:r>
            <a:endParaRPr lang="ko-KR" altLang="en-US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7B365C3-49F4-4477-95F4-4733218F3BE0}"/>
              </a:ext>
            </a:extLst>
          </p:cNvPr>
          <p:cNvCxnSpPr/>
          <p:nvPr/>
        </p:nvCxnSpPr>
        <p:spPr>
          <a:xfrm>
            <a:off x="3234907" y="881743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E3BCA4E-8E87-45C7-8738-A34FF2B6293A}"/>
              </a:ext>
            </a:extLst>
          </p:cNvPr>
          <p:cNvCxnSpPr/>
          <p:nvPr/>
        </p:nvCxnSpPr>
        <p:spPr>
          <a:xfrm>
            <a:off x="3234907" y="1251075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3270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E06802-9044-4FB7-A269-D998DCD66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8" r="9866" b="2233"/>
          <a:stretch/>
        </p:blipFill>
        <p:spPr>
          <a:xfrm>
            <a:off x="496125" y="457201"/>
            <a:ext cx="1682299" cy="45383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5A30B4-0559-4FB1-AAC8-BD989F9D2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486" y="1185468"/>
            <a:ext cx="3136132" cy="32196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7B95FD-B781-4789-A68A-582A96AE5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680" y="1185468"/>
            <a:ext cx="3136124" cy="321963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912F31E-7350-4B67-8485-CA93F5EBB3B5}"/>
              </a:ext>
            </a:extLst>
          </p:cNvPr>
          <p:cNvCxnSpPr/>
          <p:nvPr/>
        </p:nvCxnSpPr>
        <p:spPr>
          <a:xfrm>
            <a:off x="3196863" y="291284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4879868-CAB2-48EC-9003-F67B50697B2A}"/>
              </a:ext>
            </a:extLst>
          </p:cNvPr>
          <p:cNvCxnSpPr/>
          <p:nvPr/>
        </p:nvCxnSpPr>
        <p:spPr>
          <a:xfrm>
            <a:off x="3196863" y="738376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30DC3A7-C4CD-4C64-8464-F4DD05DF63AD}"/>
              </a:ext>
            </a:extLst>
          </p:cNvPr>
          <p:cNvSpPr txBox="1"/>
          <p:nvPr/>
        </p:nvSpPr>
        <p:spPr>
          <a:xfrm>
            <a:off x="3583641" y="345553"/>
            <a:ext cx="4266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지역별 체육시설 분포</a:t>
            </a:r>
            <a:endParaRPr lang="ko-KR" altLang="en-US" sz="1600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</p:txBody>
      </p:sp>
      <p:sp>
        <p:nvSpPr>
          <p:cNvPr id="12" name="Freeform 45">
            <a:extLst>
              <a:ext uri="{FF2B5EF4-FFF2-40B4-BE49-F238E27FC236}">
                <a16:creationId xmlns:a16="http://schemas.microsoft.com/office/drawing/2014/main" id="{45F31ED5-D0C5-44B3-B3F2-32EAD6B9E4FA}"/>
              </a:ext>
            </a:extLst>
          </p:cNvPr>
          <p:cNvSpPr>
            <a:spLocks noEditPoints="1"/>
          </p:cNvSpPr>
          <p:nvPr/>
        </p:nvSpPr>
        <p:spPr bwMode="auto">
          <a:xfrm>
            <a:off x="3792068" y="975714"/>
            <a:ext cx="310968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고도 B" panose="02000503000000020004" pitchFamily="2" charset="-127"/>
              <a:ea typeface="고도 B" panose="02000503000000020004" pitchFamily="2" charset="-127"/>
              <a:cs typeface="+mn-ea"/>
              <a:sym typeface="+mn-lt"/>
            </a:endParaRPr>
          </a:p>
        </p:txBody>
      </p:sp>
      <p:sp>
        <p:nvSpPr>
          <p:cNvPr id="13" name="Freeform 45">
            <a:extLst>
              <a:ext uri="{FF2B5EF4-FFF2-40B4-BE49-F238E27FC236}">
                <a16:creationId xmlns:a16="http://schemas.microsoft.com/office/drawing/2014/main" id="{A9FC54D1-334B-4E60-A7CC-0EFB6BD6206E}"/>
              </a:ext>
            </a:extLst>
          </p:cNvPr>
          <p:cNvSpPr>
            <a:spLocks noEditPoints="1"/>
          </p:cNvSpPr>
          <p:nvPr/>
        </p:nvSpPr>
        <p:spPr bwMode="auto">
          <a:xfrm>
            <a:off x="7129262" y="944223"/>
            <a:ext cx="310968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고도 B" panose="02000503000000020004" pitchFamily="2" charset="-127"/>
              <a:ea typeface="고도 B" panose="02000503000000020004" pitchFamily="2" charset="-127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73570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912F31E-7350-4B67-8485-CA93F5EBB3B5}"/>
              </a:ext>
            </a:extLst>
          </p:cNvPr>
          <p:cNvCxnSpPr/>
          <p:nvPr/>
        </p:nvCxnSpPr>
        <p:spPr>
          <a:xfrm>
            <a:off x="3196863" y="291284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4879868-CAB2-48EC-9003-F67B50697B2A}"/>
              </a:ext>
            </a:extLst>
          </p:cNvPr>
          <p:cNvCxnSpPr/>
          <p:nvPr/>
        </p:nvCxnSpPr>
        <p:spPr>
          <a:xfrm>
            <a:off x="3189987" y="642124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30DC3A7-C4CD-4C64-8464-F4DD05DF63AD}"/>
              </a:ext>
            </a:extLst>
          </p:cNvPr>
          <p:cNvSpPr txBox="1"/>
          <p:nvPr/>
        </p:nvSpPr>
        <p:spPr>
          <a:xfrm>
            <a:off x="3583641" y="303570"/>
            <a:ext cx="4266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지역별 도서관 분포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648DCB-E36E-4D6C-96AC-9A6FE90042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0" t="2612" r="23786"/>
          <a:stretch/>
        </p:blipFill>
        <p:spPr>
          <a:xfrm>
            <a:off x="645459" y="200024"/>
            <a:ext cx="1297641" cy="47434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23C76BB-32DB-4E29-A6EE-324CB93DB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743" y="1089216"/>
            <a:ext cx="2982897" cy="34350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B559A1-A964-460A-89E4-ECAAAB054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067" y="1089216"/>
            <a:ext cx="3092083" cy="3463591"/>
          </a:xfrm>
          <a:prstGeom prst="rect">
            <a:avLst/>
          </a:prstGeom>
        </p:spPr>
      </p:pic>
      <p:sp>
        <p:nvSpPr>
          <p:cNvPr id="12" name="Freeform 45">
            <a:extLst>
              <a:ext uri="{FF2B5EF4-FFF2-40B4-BE49-F238E27FC236}">
                <a16:creationId xmlns:a16="http://schemas.microsoft.com/office/drawing/2014/main" id="{45F31ED5-D0C5-44B3-B3F2-32EAD6B9E4FA}"/>
              </a:ext>
            </a:extLst>
          </p:cNvPr>
          <p:cNvSpPr>
            <a:spLocks noEditPoints="1"/>
          </p:cNvSpPr>
          <p:nvPr/>
        </p:nvSpPr>
        <p:spPr bwMode="auto">
          <a:xfrm>
            <a:off x="3722299" y="879462"/>
            <a:ext cx="310968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3287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고도 B" panose="02000503000000020004" pitchFamily="2" charset="-127"/>
              <a:ea typeface="고도 B" panose="02000503000000020004" pitchFamily="2" charset="-127"/>
              <a:cs typeface="+mn-ea"/>
              <a:sym typeface="+mn-lt"/>
            </a:endParaRPr>
          </a:p>
        </p:txBody>
      </p:sp>
      <p:sp>
        <p:nvSpPr>
          <p:cNvPr id="13" name="Freeform 45">
            <a:extLst>
              <a:ext uri="{FF2B5EF4-FFF2-40B4-BE49-F238E27FC236}">
                <a16:creationId xmlns:a16="http://schemas.microsoft.com/office/drawing/2014/main" id="{A9FC54D1-334B-4E60-A7CC-0EFB6BD6206E}"/>
              </a:ext>
            </a:extLst>
          </p:cNvPr>
          <p:cNvSpPr>
            <a:spLocks noEditPoints="1"/>
          </p:cNvSpPr>
          <p:nvPr/>
        </p:nvSpPr>
        <p:spPr bwMode="auto">
          <a:xfrm>
            <a:off x="6907231" y="879462"/>
            <a:ext cx="310968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3287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고도 B" panose="02000503000000020004" pitchFamily="2" charset="-127"/>
              <a:ea typeface="고도 B" panose="02000503000000020004" pitchFamily="2" charset="-127"/>
              <a:cs typeface="+mn-ea"/>
              <a:sym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BF184B-D895-4E7D-AAC4-36E91384048F}"/>
              </a:ext>
            </a:extLst>
          </p:cNvPr>
          <p:cNvSpPr txBox="1"/>
          <p:nvPr/>
        </p:nvSpPr>
        <p:spPr>
          <a:xfrm>
            <a:off x="2536937" y="4580094"/>
            <a:ext cx="87405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“</a:t>
            </a:r>
            <a:r>
              <a:rPr lang="ko-KR" altLang="en-US" sz="14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지역별 도서관과 체육시설의 분포와 규모는 가시적으로 비슷하게 나타난다</a:t>
            </a:r>
            <a:r>
              <a:rPr lang="en-US" altLang="ko-KR" sz="14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.” </a:t>
            </a:r>
            <a:r>
              <a:rPr lang="ko-KR" altLang="en-US" sz="14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97280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7D8AB7C3-6502-4739-81FF-9354EA983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66" y="1789683"/>
            <a:ext cx="3541968" cy="27794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56714BA-9B91-4806-8BC4-AFD8451723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8" b="75018"/>
          <a:stretch/>
        </p:blipFill>
        <p:spPr>
          <a:xfrm>
            <a:off x="1246483" y="834618"/>
            <a:ext cx="6387669" cy="78148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F420AE-63C1-4E6C-AE9B-7ABA5432E18B}"/>
              </a:ext>
            </a:extLst>
          </p:cNvPr>
          <p:cNvCxnSpPr/>
          <p:nvPr/>
        </p:nvCxnSpPr>
        <p:spPr>
          <a:xfrm>
            <a:off x="3196863" y="291284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B78FDBD-4C76-407C-B92A-B366122AE529}"/>
              </a:ext>
            </a:extLst>
          </p:cNvPr>
          <p:cNvCxnSpPr/>
          <p:nvPr/>
        </p:nvCxnSpPr>
        <p:spPr>
          <a:xfrm>
            <a:off x="3189987" y="642124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762B391-5B57-4EA8-BD91-FD1740CA8F58}"/>
              </a:ext>
            </a:extLst>
          </p:cNvPr>
          <p:cNvSpPr txBox="1"/>
          <p:nvPr/>
        </p:nvSpPr>
        <p:spPr>
          <a:xfrm>
            <a:off x="2307277" y="287716"/>
            <a:ext cx="4266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도서관 장서보유율</a:t>
            </a:r>
            <a:r>
              <a:rPr lang="en-US" altLang="ko-KR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 top5</a:t>
            </a:r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 파이차트로 시각화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1D9CD4-C77A-4CB7-BD9C-2E9837B2DB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8" t="25659" r="66622"/>
          <a:stretch/>
        </p:blipFill>
        <p:spPr>
          <a:xfrm>
            <a:off x="1537810" y="1808592"/>
            <a:ext cx="1659053" cy="276055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24">
            <a:extLst>
              <a:ext uri="{FF2B5EF4-FFF2-40B4-BE49-F238E27FC236}">
                <a16:creationId xmlns:a16="http://schemas.microsoft.com/office/drawing/2014/main" id="{E1002E79-DF63-441F-8074-5407A0C7049C}"/>
              </a:ext>
            </a:extLst>
          </p:cNvPr>
          <p:cNvGrpSpPr/>
          <p:nvPr/>
        </p:nvGrpSpPr>
        <p:grpSpPr>
          <a:xfrm>
            <a:off x="3112995" y="2866853"/>
            <a:ext cx="1045688" cy="644028"/>
            <a:chOff x="0" y="0"/>
            <a:chExt cx="4568213" cy="3197797"/>
          </a:xfrm>
        </p:grpSpPr>
        <p:sp>
          <p:nvSpPr>
            <p:cNvPr id="11" name="Shape 820">
              <a:extLst>
                <a:ext uri="{FF2B5EF4-FFF2-40B4-BE49-F238E27FC236}">
                  <a16:creationId xmlns:a16="http://schemas.microsoft.com/office/drawing/2014/main" id="{92EDFF75-E5C8-407F-89C5-1DD3186613D0}"/>
                </a:ext>
              </a:extLst>
            </p:cNvPr>
            <p:cNvSpPr/>
            <p:nvPr/>
          </p:nvSpPr>
          <p:spPr>
            <a:xfrm>
              <a:off x="874798" y="0"/>
              <a:ext cx="3693415" cy="3197797"/>
            </a:xfrm>
            <a:prstGeom prst="rightArrow">
              <a:avLst>
                <a:gd name="adj1" fmla="val 70636"/>
                <a:gd name="adj2" fmla="val 486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016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12" name="Shape 821">
              <a:extLst>
                <a:ext uri="{FF2B5EF4-FFF2-40B4-BE49-F238E27FC236}">
                  <a16:creationId xmlns:a16="http://schemas.microsoft.com/office/drawing/2014/main" id="{B14E18DF-4503-4139-B217-9A0F2004CB1A}"/>
                </a:ext>
              </a:extLst>
            </p:cNvPr>
            <p:cNvSpPr/>
            <p:nvPr/>
          </p:nvSpPr>
          <p:spPr>
            <a:xfrm>
              <a:off x="0" y="711443"/>
              <a:ext cx="1774910" cy="1774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77800" cap="flat">
              <a:solidFill>
                <a:schemeClr val="accent1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016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13" name="Shape 822">
              <a:extLst>
                <a:ext uri="{FF2B5EF4-FFF2-40B4-BE49-F238E27FC236}">
                  <a16:creationId xmlns:a16="http://schemas.microsoft.com/office/drawing/2014/main" id="{BF56159D-4B78-428C-90C9-EC045133E1C8}"/>
                </a:ext>
              </a:extLst>
            </p:cNvPr>
            <p:cNvSpPr/>
            <p:nvPr/>
          </p:nvSpPr>
          <p:spPr>
            <a:xfrm>
              <a:off x="1948956" y="1262130"/>
              <a:ext cx="2091856" cy="673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77500" lnSpcReduction="20000"/>
            </a:bodyPr>
            <a:lstStyle>
              <a:lvl1pPr algn="l" defTabSz="817244">
                <a:defRPr sz="2970">
                  <a:solidFill>
                    <a:srgbClr val="F9FA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40000"/>
                </a:lnSpc>
                <a:defRPr sz="1800">
                  <a:solidFill>
                    <a:srgbClr val="000000"/>
                  </a:solidFill>
                </a:defRPr>
              </a:pPr>
              <a:endParaRPr sz="943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15" name="Shape 823">
              <a:extLst>
                <a:ext uri="{FF2B5EF4-FFF2-40B4-BE49-F238E27FC236}">
                  <a16:creationId xmlns:a16="http://schemas.microsoft.com/office/drawing/2014/main" id="{CF2A1B8E-30AA-457A-B97E-D8257201FD22}"/>
                </a:ext>
              </a:extLst>
            </p:cNvPr>
            <p:cNvSpPr/>
            <p:nvPr/>
          </p:nvSpPr>
          <p:spPr>
            <a:xfrm>
              <a:off x="535485" y="1157231"/>
              <a:ext cx="205" cy="883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>
                  <a:solidFill>
                    <a:srgbClr val="F9FAFC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endParaRPr sz="1588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8303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5">
            <a:extLst>
              <a:ext uri="{FF2B5EF4-FFF2-40B4-BE49-F238E27FC236}">
                <a16:creationId xmlns:a16="http://schemas.microsoft.com/office/drawing/2014/main" id="{94BFCE8C-2BAB-4969-AACD-B7C8E8973787}"/>
              </a:ext>
            </a:extLst>
          </p:cNvPr>
          <p:cNvSpPr/>
          <p:nvPr/>
        </p:nvSpPr>
        <p:spPr>
          <a:xfrm>
            <a:off x="2655100" y="712662"/>
            <a:ext cx="3503653" cy="33855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4200000" scaled="0"/>
            <a:tileRect/>
          </a:gradFill>
          <a:ln>
            <a:noFill/>
          </a:ln>
          <a:effectLst>
            <a:outerShdw blurRad="241300" dist="381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고도 B" panose="02000503000000020004" pitchFamily="2" charset="-127"/>
              <a:cs typeface="+mn-ea"/>
              <a:sym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65C701-18F2-4390-B6F2-9058BC9EF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1"/>
          <a:stretch/>
        </p:blipFill>
        <p:spPr>
          <a:xfrm>
            <a:off x="6417429" y="1582098"/>
            <a:ext cx="1469674" cy="31420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D94E24-B507-4666-AF3B-09874F497A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1" b="83632"/>
          <a:stretch/>
        </p:blipFill>
        <p:spPr>
          <a:xfrm>
            <a:off x="820269" y="1582098"/>
            <a:ext cx="3940143" cy="2918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3EA1C4-91B4-4678-8434-2814605F0D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05"/>
          <a:stretch/>
        </p:blipFill>
        <p:spPr>
          <a:xfrm>
            <a:off x="785249" y="2067366"/>
            <a:ext cx="2903471" cy="19218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889102-9EB8-4EBC-B749-E2E8D69BBC14}"/>
              </a:ext>
            </a:extLst>
          </p:cNvPr>
          <p:cNvSpPr txBox="1"/>
          <p:nvPr/>
        </p:nvSpPr>
        <p:spPr>
          <a:xfrm>
            <a:off x="770812" y="1134041"/>
            <a:ext cx="8274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“</a:t>
            </a:r>
            <a:r>
              <a:rPr lang="ko-KR" altLang="en-US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대출자수는 시도별 차이가 확연했으나 실질 이용률</a:t>
            </a:r>
            <a:r>
              <a:rPr lang="en-US" altLang="ko-KR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도서관대출자수</a:t>
            </a:r>
            <a:r>
              <a:rPr lang="en-US" altLang="ko-KR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각지역의 인구</a:t>
            </a:r>
            <a:r>
              <a:rPr lang="en-US" altLang="ko-KR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에는 큰 차이가 나타나지 않았다</a:t>
            </a:r>
            <a:r>
              <a:rPr lang="en-US" altLang="ko-KR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.” </a:t>
            </a:r>
            <a:r>
              <a:rPr lang="ko-KR" altLang="en-US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 </a:t>
            </a:r>
          </a:p>
          <a:p>
            <a:endParaRPr lang="ko-KR" altLang="en-US" sz="12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942D29B-4E39-4C5E-A1AD-568DDEA7BFB3}"/>
              </a:ext>
            </a:extLst>
          </p:cNvPr>
          <p:cNvCxnSpPr/>
          <p:nvPr/>
        </p:nvCxnSpPr>
        <p:spPr>
          <a:xfrm>
            <a:off x="3196863" y="291284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E737993-A5B6-4558-BB7F-25B764CE0DD3}"/>
              </a:ext>
            </a:extLst>
          </p:cNvPr>
          <p:cNvCxnSpPr/>
          <p:nvPr/>
        </p:nvCxnSpPr>
        <p:spPr>
          <a:xfrm>
            <a:off x="3189987" y="642124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0AFB67-8BDA-435B-A981-2747FBE95F44}"/>
              </a:ext>
            </a:extLst>
          </p:cNvPr>
          <p:cNvSpPr txBox="1"/>
          <p:nvPr/>
        </p:nvSpPr>
        <p:spPr>
          <a:xfrm>
            <a:off x="2777924" y="291284"/>
            <a:ext cx="4266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THE명품명조2B" panose="02020603020101020101" pitchFamily="18" charset="-127"/>
                <a:ea typeface="THE명품명조2B" panose="02020603020101020101" pitchFamily="18" charset="-127"/>
              </a:rPr>
              <a:t>도서관 이용률 막대그래프로 </a:t>
            </a:r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시각화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64518A-F7A5-4216-8168-A00355BA5B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8" t="27622" r="68257"/>
          <a:stretch/>
        </p:blipFill>
        <p:spPr>
          <a:xfrm>
            <a:off x="5209745" y="1591166"/>
            <a:ext cx="1008738" cy="12906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EA9EBE-EA3D-4A19-8077-9924607E4C20}"/>
              </a:ext>
            </a:extLst>
          </p:cNvPr>
          <p:cNvSpPr txBox="1"/>
          <p:nvPr/>
        </p:nvSpPr>
        <p:spPr>
          <a:xfrm>
            <a:off x="2923745" y="700375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각지역의 인구 </a:t>
            </a:r>
            <a:r>
              <a:rPr lang="en-US" altLang="ko-KR" sz="16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도서관 대출자 수</a:t>
            </a:r>
            <a:endParaRPr lang="en-US" altLang="ko-KR" sz="1600" dirty="0">
              <a:solidFill>
                <a:srgbClr val="000000"/>
              </a:solidFill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BCB925-F999-4945-95F4-A103367307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" r="15912"/>
          <a:stretch/>
        </p:blipFill>
        <p:spPr>
          <a:xfrm>
            <a:off x="3542386" y="2958517"/>
            <a:ext cx="2731343" cy="19527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65718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5">
            <a:extLst>
              <a:ext uri="{FF2B5EF4-FFF2-40B4-BE49-F238E27FC236}">
                <a16:creationId xmlns:a16="http://schemas.microsoft.com/office/drawing/2014/main" id="{94BFCE8C-2BAB-4969-AACD-B7C8E8973787}"/>
              </a:ext>
            </a:extLst>
          </p:cNvPr>
          <p:cNvSpPr/>
          <p:nvPr/>
        </p:nvSpPr>
        <p:spPr>
          <a:xfrm>
            <a:off x="2655100" y="712662"/>
            <a:ext cx="3503653" cy="33855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4200000" scaled="0"/>
            <a:tileRect/>
          </a:gradFill>
          <a:ln>
            <a:noFill/>
          </a:ln>
          <a:effectLst>
            <a:outerShdw blurRad="241300" dist="381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고도 B" panose="02000503000000020004" pitchFamily="2" charset="-127"/>
              <a:cs typeface="+mn-ea"/>
              <a:sym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889102-9EB8-4EBC-B749-E2E8D69BBC14}"/>
              </a:ext>
            </a:extLst>
          </p:cNvPr>
          <p:cNvSpPr txBox="1"/>
          <p:nvPr/>
        </p:nvSpPr>
        <p:spPr>
          <a:xfrm>
            <a:off x="411400" y="1181360"/>
            <a:ext cx="827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“</a:t>
            </a:r>
            <a:r>
              <a:rPr lang="ko-KR" altLang="en-US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해당 자료는 앞선 자료와 사뭇 다른 결과를 보여준다</a:t>
            </a:r>
            <a:r>
              <a:rPr lang="en-US" altLang="ko-KR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. </a:t>
            </a:r>
          </a:p>
          <a:p>
            <a:pPr algn="ctr"/>
            <a:r>
              <a:rPr lang="ko-KR" altLang="en-US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이전에 제시한 이용률은 대출자수가 많은 </a:t>
            </a:r>
            <a:r>
              <a:rPr lang="en-US" altLang="ko-KR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top5 </a:t>
            </a:r>
            <a:r>
              <a:rPr lang="ko-KR" altLang="en-US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지역 도서관에 대한</a:t>
            </a:r>
            <a:r>
              <a:rPr lang="en-US" altLang="ko-KR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인구수 대비 이용률이며</a:t>
            </a:r>
            <a:r>
              <a:rPr lang="en-US" altLang="ko-KR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, </a:t>
            </a:r>
          </a:p>
          <a:p>
            <a:pPr algn="ctr"/>
            <a:r>
              <a:rPr lang="ko-KR" altLang="en-US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여기서는 </a:t>
            </a:r>
            <a:r>
              <a:rPr lang="en-US" altLang="ko-KR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대출자수</a:t>
            </a:r>
            <a:r>
              <a:rPr lang="en-US" altLang="ko-KR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보유장서</a:t>
            </a:r>
            <a:r>
              <a:rPr lang="en-US" altLang="ko-KR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) </a:t>
            </a:r>
            <a:r>
              <a:rPr lang="ko-KR" altLang="en-US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비율인데 서로 </a:t>
            </a:r>
            <a:r>
              <a:rPr lang="en-US" altLang="ko-KR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top5</a:t>
            </a:r>
            <a:r>
              <a:rPr lang="ko-KR" altLang="en-US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라도 비슷한 이용률을 보이고 있다</a:t>
            </a:r>
            <a:r>
              <a:rPr lang="en-US" altLang="ko-KR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.”</a:t>
            </a:r>
            <a:endParaRPr lang="ko-KR" altLang="en-US" sz="12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942D29B-4E39-4C5E-A1AD-568DDEA7BFB3}"/>
              </a:ext>
            </a:extLst>
          </p:cNvPr>
          <p:cNvCxnSpPr/>
          <p:nvPr/>
        </p:nvCxnSpPr>
        <p:spPr>
          <a:xfrm>
            <a:off x="3196863" y="291284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E737993-A5B6-4558-BB7F-25B764CE0DD3}"/>
              </a:ext>
            </a:extLst>
          </p:cNvPr>
          <p:cNvCxnSpPr/>
          <p:nvPr/>
        </p:nvCxnSpPr>
        <p:spPr>
          <a:xfrm>
            <a:off x="3189987" y="642124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0AFB67-8BDA-435B-A981-2747FBE95F44}"/>
              </a:ext>
            </a:extLst>
          </p:cNvPr>
          <p:cNvSpPr txBox="1"/>
          <p:nvPr/>
        </p:nvSpPr>
        <p:spPr>
          <a:xfrm>
            <a:off x="2777924" y="291284"/>
            <a:ext cx="4266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도서관 이용률 막대그래프로 시각화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EA9EBE-EA3D-4A19-8077-9924607E4C20}"/>
              </a:ext>
            </a:extLst>
          </p:cNvPr>
          <p:cNvSpPr txBox="1"/>
          <p:nvPr/>
        </p:nvSpPr>
        <p:spPr>
          <a:xfrm>
            <a:off x="2923745" y="700375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각 지역의 대출자수</a:t>
            </a:r>
            <a:r>
              <a:rPr lang="en-US" altLang="ko-KR" sz="16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보유장서</a:t>
            </a:r>
            <a:endParaRPr lang="en-US" altLang="ko-KR" sz="1600" dirty="0">
              <a:solidFill>
                <a:srgbClr val="000000"/>
              </a:solidFill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B50425-8DC7-41B9-B1E7-32596D118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" t="25715" r="15174"/>
          <a:stretch/>
        </p:blipFill>
        <p:spPr>
          <a:xfrm>
            <a:off x="5473809" y="2089974"/>
            <a:ext cx="3140388" cy="24455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9827EE-C8FD-4BDE-8C17-62AAACF72D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98" r="75904"/>
          <a:stretch/>
        </p:blipFill>
        <p:spPr>
          <a:xfrm>
            <a:off x="3968315" y="2127187"/>
            <a:ext cx="1226830" cy="19942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6EF6898-4959-4B99-9E50-A90B3244EE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8" t="1289" r="1996" b="74146"/>
          <a:stretch/>
        </p:blipFill>
        <p:spPr>
          <a:xfrm>
            <a:off x="241000" y="3312753"/>
            <a:ext cx="3503653" cy="8086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AF2BAFB-E789-4300-9641-19D292A1CB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5" t="3352" r="5032" b="62967"/>
          <a:stretch/>
        </p:blipFill>
        <p:spPr>
          <a:xfrm>
            <a:off x="241000" y="2127187"/>
            <a:ext cx="3503653" cy="10574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25745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5">
            <a:extLst>
              <a:ext uri="{FF2B5EF4-FFF2-40B4-BE49-F238E27FC236}">
                <a16:creationId xmlns:a16="http://schemas.microsoft.com/office/drawing/2014/main" id="{94BFCE8C-2BAB-4969-AACD-B7C8E8973787}"/>
              </a:ext>
            </a:extLst>
          </p:cNvPr>
          <p:cNvSpPr/>
          <p:nvPr/>
        </p:nvSpPr>
        <p:spPr>
          <a:xfrm>
            <a:off x="2655100" y="712662"/>
            <a:ext cx="3503653" cy="33855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4200000" scaled="0"/>
            <a:tileRect/>
          </a:gradFill>
          <a:ln>
            <a:noFill/>
          </a:ln>
          <a:effectLst>
            <a:outerShdw blurRad="241300" dist="381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고도 B" panose="02000503000000020004" pitchFamily="2" charset="-127"/>
              <a:cs typeface="+mn-ea"/>
              <a:sym typeface="+mn-lt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942D29B-4E39-4C5E-A1AD-568DDEA7BFB3}"/>
              </a:ext>
            </a:extLst>
          </p:cNvPr>
          <p:cNvCxnSpPr/>
          <p:nvPr/>
        </p:nvCxnSpPr>
        <p:spPr>
          <a:xfrm>
            <a:off x="3196863" y="291284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E737993-A5B6-4558-BB7F-25B764CE0DD3}"/>
              </a:ext>
            </a:extLst>
          </p:cNvPr>
          <p:cNvCxnSpPr/>
          <p:nvPr/>
        </p:nvCxnSpPr>
        <p:spPr>
          <a:xfrm>
            <a:off x="3189987" y="642124"/>
            <a:ext cx="27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0AFB67-8BDA-435B-A981-2747FBE95F44}"/>
              </a:ext>
            </a:extLst>
          </p:cNvPr>
          <p:cNvSpPr txBox="1"/>
          <p:nvPr/>
        </p:nvSpPr>
        <p:spPr>
          <a:xfrm>
            <a:off x="2777924" y="291284"/>
            <a:ext cx="4266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THE명품명조2B" panose="02020603020101020101" pitchFamily="18" charset="-127"/>
                <a:ea typeface="THE명품명조2B" panose="02020603020101020101" pitchFamily="18" charset="-127"/>
              </a:rPr>
              <a:t>도서관 이용률 막대그래프로 </a:t>
            </a:r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시각화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EA9EBE-EA3D-4A19-8077-9924607E4C20}"/>
              </a:ext>
            </a:extLst>
          </p:cNvPr>
          <p:cNvSpPr txBox="1"/>
          <p:nvPr/>
        </p:nvSpPr>
        <p:spPr>
          <a:xfrm>
            <a:off x="3138898" y="700375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각 지역별 대출자수</a:t>
            </a:r>
            <a:r>
              <a:rPr lang="en-US" altLang="ko-KR" sz="16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인구수</a:t>
            </a:r>
            <a:endParaRPr lang="en-US" altLang="ko-KR" sz="1600" dirty="0">
              <a:solidFill>
                <a:srgbClr val="000000"/>
              </a:solidFill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B1D8B43-C02C-4AB9-8A8C-387BE4C629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6" t="446" r="11767" b="-446"/>
          <a:stretch/>
        </p:blipFill>
        <p:spPr>
          <a:xfrm>
            <a:off x="4594720" y="1970122"/>
            <a:ext cx="3664323" cy="27529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EFF5CE-FA7F-4B55-9AEB-375B9634B5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5" b="80070"/>
          <a:stretch/>
        </p:blipFill>
        <p:spPr>
          <a:xfrm>
            <a:off x="617870" y="1970122"/>
            <a:ext cx="3725062" cy="859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F5120C-36FA-4E8B-AA52-D67A745B94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t="24502" r="66652"/>
          <a:stretch/>
        </p:blipFill>
        <p:spPr>
          <a:xfrm>
            <a:off x="951698" y="2745163"/>
            <a:ext cx="1324535" cy="2183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2642C6B-EB2C-4A47-847C-A46AA5E1DCA9}"/>
              </a:ext>
            </a:extLst>
          </p:cNvPr>
          <p:cNvSpPr txBox="1"/>
          <p:nvPr/>
        </p:nvSpPr>
        <p:spPr>
          <a:xfrm>
            <a:off x="1183331" y="1255283"/>
            <a:ext cx="6777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“</a:t>
            </a:r>
            <a:r>
              <a:rPr lang="ko-KR" altLang="en-US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경기와 서울이 도서관 규모도 크고 보유 장서도 많지만 </a:t>
            </a:r>
            <a:endParaRPr lang="en-US" altLang="ko-KR" sz="1200" dirty="0">
              <a:solidFill>
                <a:srgbClr val="000000"/>
              </a:solidFill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인구수대비 대출자라는 이용률 면에서는 고루 분포함을 볼 수 있다</a:t>
            </a:r>
            <a:r>
              <a:rPr lang="en-US" altLang="ko-KR" sz="12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.”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AECCCA-FAA8-4B41-81E2-A6D683E3EE01}"/>
              </a:ext>
            </a:extLst>
          </p:cNvPr>
          <p:cNvSpPr txBox="1"/>
          <p:nvPr/>
        </p:nvSpPr>
        <p:spPr>
          <a:xfrm>
            <a:off x="958944" y="3200864"/>
            <a:ext cx="495524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어느 지역에서나 </a:t>
            </a:r>
            <a:endParaRPr lang="en-US" altLang="ko-KR" sz="1400" dirty="0">
              <a:solidFill>
                <a:srgbClr val="000000"/>
              </a:solidFill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책을 애호하는 </a:t>
            </a:r>
            <a:endParaRPr lang="en-US" altLang="ko-KR" sz="1400" dirty="0">
              <a:solidFill>
                <a:srgbClr val="000000"/>
              </a:solidFill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핵심 독서가가 </a:t>
            </a:r>
            <a:endParaRPr lang="en-US" altLang="ko-KR" sz="1400" dirty="0">
              <a:solidFill>
                <a:srgbClr val="000000"/>
              </a:solidFill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같은 비율로 있다는 </a:t>
            </a:r>
            <a:endParaRPr lang="en-US" altLang="ko-KR" sz="1400" dirty="0">
              <a:solidFill>
                <a:srgbClr val="000000"/>
              </a:solidFill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근거라고 추론</a:t>
            </a:r>
            <a:r>
              <a:rPr lang="en-US" altLang="ko-KR" sz="1400" dirty="0">
                <a:solidFill>
                  <a:srgbClr val="000000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.</a:t>
            </a:r>
            <a:endParaRPr lang="ko-KR" altLang="en-US" sz="1400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</p:txBody>
      </p:sp>
      <p:sp>
        <p:nvSpPr>
          <p:cNvPr id="22" name="Freeform 45">
            <a:extLst>
              <a:ext uri="{FF2B5EF4-FFF2-40B4-BE49-F238E27FC236}">
                <a16:creationId xmlns:a16="http://schemas.microsoft.com/office/drawing/2014/main" id="{3FFAFABF-9DB0-49FD-9A1D-C95258989622}"/>
              </a:ext>
            </a:extLst>
          </p:cNvPr>
          <p:cNvSpPr>
            <a:spLocks noEditPoints="1"/>
          </p:cNvSpPr>
          <p:nvPr/>
        </p:nvSpPr>
        <p:spPr bwMode="auto">
          <a:xfrm>
            <a:off x="2528021" y="3035635"/>
            <a:ext cx="310968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고도 B" panose="02000503000000020004" pitchFamily="2" charset="-127"/>
              <a:ea typeface="고도 B" panose="02000503000000020004" pitchFamily="2" charset="-127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33606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2D6AA1D9-D0CF-4A7B-BFA3-FA7AF626E0F7}"/>
              </a:ext>
            </a:extLst>
          </p:cNvPr>
          <p:cNvSpPr/>
          <p:nvPr/>
        </p:nvSpPr>
        <p:spPr>
          <a:xfrm>
            <a:off x="996778" y="1340879"/>
            <a:ext cx="3163329" cy="295927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 sz="1280" dirty="0">
              <a:latin typeface="고도 B" panose="02000503000000020004" pitchFamily="2" charset="-127"/>
              <a:ea typeface="고도 B" panose="02000503000000020004" pitchFamily="2" charset="-127"/>
              <a:cs typeface="+mn-ea"/>
              <a:sym typeface="+mn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FFBBB4-0F3A-4BE2-A40F-8D7E76E8442C}"/>
              </a:ext>
            </a:extLst>
          </p:cNvPr>
          <p:cNvSpPr/>
          <p:nvPr/>
        </p:nvSpPr>
        <p:spPr>
          <a:xfrm>
            <a:off x="216727" y="0"/>
            <a:ext cx="228600" cy="881743"/>
          </a:xfrm>
          <a:prstGeom prst="rect">
            <a:avLst/>
          </a:prstGeom>
          <a:solidFill>
            <a:srgbClr val="DE3E4E"/>
          </a:solidFill>
          <a:ln>
            <a:solidFill>
              <a:srgbClr val="DE3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95E91048-C069-49D5-A629-59792A6BECBC}"/>
              </a:ext>
            </a:extLst>
          </p:cNvPr>
          <p:cNvSpPr/>
          <p:nvPr/>
        </p:nvSpPr>
        <p:spPr>
          <a:xfrm>
            <a:off x="8474529" y="4416879"/>
            <a:ext cx="669471" cy="726621"/>
          </a:xfrm>
          <a:prstGeom prst="triangle">
            <a:avLst>
              <a:gd name="adj" fmla="val 98781"/>
            </a:avLst>
          </a:prstGeom>
          <a:solidFill>
            <a:srgbClr val="DE3E4E"/>
          </a:solidFill>
          <a:ln>
            <a:solidFill>
              <a:srgbClr val="DE3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grpSp>
        <p:nvGrpSpPr>
          <p:cNvPr id="6" name="Group 30">
            <a:extLst>
              <a:ext uri="{FF2B5EF4-FFF2-40B4-BE49-F238E27FC236}">
                <a16:creationId xmlns:a16="http://schemas.microsoft.com/office/drawing/2014/main" id="{12EF0347-CC19-46D1-A114-7EA78DE67985}"/>
              </a:ext>
            </a:extLst>
          </p:cNvPr>
          <p:cNvGrpSpPr/>
          <p:nvPr/>
        </p:nvGrpSpPr>
        <p:grpSpPr>
          <a:xfrm flipH="1" flipV="1">
            <a:off x="3789404" y="1115198"/>
            <a:ext cx="3575221" cy="2200921"/>
            <a:chOff x="3106016" y="2397072"/>
            <a:chExt cx="2733424" cy="2039168"/>
          </a:xfrm>
          <a:solidFill>
            <a:schemeClr val="accent1"/>
          </a:solidFill>
        </p:grpSpPr>
        <p:sp>
          <p:nvSpPr>
            <p:cNvPr id="7" name="Rectangle: Rounded Corners 31">
              <a:extLst>
                <a:ext uri="{FF2B5EF4-FFF2-40B4-BE49-F238E27FC236}">
                  <a16:creationId xmlns:a16="http://schemas.microsoft.com/office/drawing/2014/main" id="{EF016C14-0D28-4B83-B152-5C0784E8B287}"/>
                </a:ext>
              </a:extLst>
            </p:cNvPr>
            <p:cNvSpPr/>
            <p:nvPr/>
          </p:nvSpPr>
          <p:spPr>
            <a:xfrm>
              <a:off x="3106016" y="2397072"/>
              <a:ext cx="2607816" cy="2039168"/>
            </a:xfrm>
            <a:prstGeom prst="roundRect">
              <a:avLst>
                <a:gd name="adj" fmla="val 28452"/>
              </a:avLst>
            </a:prstGeom>
            <a:solidFill>
              <a:srgbClr val="DE3E4E"/>
            </a:solidFill>
            <a:ln>
              <a:solidFill>
                <a:srgbClr val="DE3E4E"/>
              </a:solidFill>
            </a:ln>
            <a:effectLst>
              <a:outerShdw blurRad="190500" dist="63500" dir="5400000" algn="t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 i="1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  <p:sp>
          <p:nvSpPr>
            <p:cNvPr id="8" name="Isosceles Triangle 32">
              <a:extLst>
                <a:ext uri="{FF2B5EF4-FFF2-40B4-BE49-F238E27FC236}">
                  <a16:creationId xmlns:a16="http://schemas.microsoft.com/office/drawing/2014/main" id="{A13692ED-634E-4E26-B2F8-5DC903E5D786}"/>
                </a:ext>
              </a:extLst>
            </p:cNvPr>
            <p:cNvSpPr/>
            <p:nvPr/>
          </p:nvSpPr>
          <p:spPr>
            <a:xfrm rot="5400000">
              <a:off x="5581455" y="2840525"/>
              <a:ext cx="314677" cy="201292"/>
            </a:xfrm>
            <a:prstGeom prst="triangle">
              <a:avLst/>
            </a:prstGeom>
            <a:solidFill>
              <a:srgbClr val="DE3E4E"/>
            </a:solidFill>
            <a:ln>
              <a:solidFill>
                <a:srgbClr val="DE3E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 i="1" dirty="0"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B902272-8FD8-47C5-B72A-C9DE85C5A743}"/>
              </a:ext>
            </a:extLst>
          </p:cNvPr>
          <p:cNvSpPr txBox="1"/>
          <p:nvPr/>
        </p:nvSpPr>
        <p:spPr>
          <a:xfrm>
            <a:off x="4562967" y="1698351"/>
            <a:ext cx="2644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도 B" panose="02000503000000020004" pitchFamily="2" charset="-127"/>
                <a:ea typeface="고도 B" panose="02000503000000020004" pitchFamily="2" charset="-127"/>
              </a:rPr>
              <a:t>Q&amp;A</a:t>
            </a:r>
            <a:endParaRPr lang="ko-KR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62EC37-9A44-4609-A2B2-23EF3610AC7A}"/>
              </a:ext>
            </a:extLst>
          </p:cNvPr>
          <p:cNvSpPr txBox="1"/>
          <p:nvPr/>
        </p:nvSpPr>
        <p:spPr>
          <a:xfrm>
            <a:off x="617838" y="256205"/>
            <a:ext cx="4580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고도 B" panose="02000503000000020004" pitchFamily="2" charset="-127"/>
                <a:ea typeface="고도 B" panose="02000503000000020004" pitchFamily="2" charset="-127"/>
              </a:rPr>
              <a:t>Ⅲ</a:t>
            </a:r>
            <a:r>
              <a:rPr lang="en-US" altLang="ko-KR" kern="0" dirty="0">
                <a:solidFill>
                  <a:srgbClr val="000000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r>
              <a:rPr lang="ko-KR" altLang="en-US" kern="0" dirty="0">
                <a:solidFill>
                  <a:srgbClr val="000000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ko-KR" altLang="en-US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궁금하신 점 </a:t>
            </a:r>
            <a:r>
              <a:rPr lang="ko-KR" altLang="en-US" dirty="0" err="1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있으신가요</a:t>
            </a:r>
            <a:r>
              <a:rPr lang="en-US" altLang="ko-KR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?</a:t>
            </a:r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72729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067D2A0-4A9F-4908-8235-CAAACEDF4284}"/>
              </a:ext>
            </a:extLst>
          </p:cNvPr>
          <p:cNvCxnSpPr/>
          <p:nvPr/>
        </p:nvCxnSpPr>
        <p:spPr>
          <a:xfrm>
            <a:off x="-30193" y="890994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7D8B8-009A-45D4-A4D7-E40CF9ACD4DA}"/>
              </a:ext>
            </a:extLst>
          </p:cNvPr>
          <p:cNvSpPr/>
          <p:nvPr/>
        </p:nvSpPr>
        <p:spPr>
          <a:xfrm>
            <a:off x="2393830" y="890994"/>
            <a:ext cx="4356339" cy="216722"/>
          </a:xfrm>
          <a:prstGeom prst="rect">
            <a:avLst/>
          </a:prstGeom>
          <a:solidFill>
            <a:srgbClr val="5AB688"/>
          </a:solidFill>
          <a:ln>
            <a:solidFill>
              <a:srgbClr val="5AB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1F8E04-B53C-40DD-9EB9-D851A74A9EE6}"/>
              </a:ext>
            </a:extLst>
          </p:cNvPr>
          <p:cNvSpPr txBox="1"/>
          <p:nvPr/>
        </p:nvSpPr>
        <p:spPr>
          <a:xfrm>
            <a:off x="3554082" y="149685"/>
            <a:ext cx="2570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kern="0" spc="0" dirty="0">
                <a:solidFill>
                  <a:srgbClr val="000000"/>
                </a:solidFill>
                <a:effectLst/>
                <a:latin typeface="고도 B" panose="02000503000000020004" pitchFamily="2" charset="-127"/>
                <a:ea typeface="고도 B" panose="02000503000000020004" pitchFamily="2" charset="-127"/>
              </a:rPr>
              <a:t>Ⅳ</a:t>
            </a:r>
            <a:r>
              <a:rPr lang="en-US" altLang="ko-KR" sz="3600" kern="0" dirty="0">
                <a:solidFill>
                  <a:srgbClr val="000000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r>
              <a:rPr lang="ko-KR" altLang="en-US" sz="3600" kern="0" dirty="0">
                <a:solidFill>
                  <a:srgbClr val="000000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ko-KR" altLang="en-US" sz="3600" dirty="0">
                <a:latin typeface="고도 B" panose="02000503000000020004" pitchFamily="2" charset="-127"/>
                <a:ea typeface="고도 B" panose="02000503000000020004" pitchFamily="2" charset="-127"/>
              </a:rPr>
              <a:t>출처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44AC9-6721-43FA-91F3-71D71921267F}"/>
              </a:ext>
            </a:extLst>
          </p:cNvPr>
          <p:cNvSpPr txBox="1"/>
          <p:nvPr/>
        </p:nvSpPr>
        <p:spPr>
          <a:xfrm>
            <a:off x="183310" y="3176692"/>
            <a:ext cx="6157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333333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행정안전부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_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골프연습장업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(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수시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) CSV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파일</a:t>
            </a:r>
            <a:endParaRPr lang="en-US" altLang="ko-KR" b="1" i="0" dirty="0">
              <a:solidFill>
                <a:srgbClr val="333333"/>
              </a:solidFill>
              <a:effectLst/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  <a:p>
            <a:r>
              <a:rPr lang="en-US" altLang="ko-KR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https://www.data.go.kr/data/15045079/fileData.do</a:t>
            </a:r>
            <a:endParaRPr lang="ko-KR" altLang="en-US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8265A-B478-4D6F-8B32-30BA7DE96F8D}"/>
              </a:ext>
            </a:extLst>
          </p:cNvPr>
          <p:cNvSpPr txBox="1"/>
          <p:nvPr/>
        </p:nvSpPr>
        <p:spPr>
          <a:xfrm>
            <a:off x="183310" y="2370390"/>
            <a:ext cx="69421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333333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행정안전부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_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골프장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(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수시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) CSV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파일</a:t>
            </a:r>
            <a:endParaRPr lang="en-US" altLang="ko-KR" b="1" i="0" dirty="0">
              <a:solidFill>
                <a:srgbClr val="333333"/>
              </a:solidFill>
              <a:effectLst/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  <a:p>
            <a:r>
              <a:rPr lang="en-US" altLang="ko-KR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https://www.data.go.kr/data/15045080/fileData.do</a:t>
            </a:r>
            <a:endParaRPr lang="ko-KR" altLang="en-US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6B0FBF-7178-4FCF-A04D-CA1D01ECD800}"/>
              </a:ext>
            </a:extLst>
          </p:cNvPr>
          <p:cNvSpPr txBox="1"/>
          <p:nvPr/>
        </p:nvSpPr>
        <p:spPr>
          <a:xfrm>
            <a:off x="183310" y="1564088"/>
            <a:ext cx="74144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 err="1">
                <a:solidFill>
                  <a:srgbClr val="333333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서울올림픽기념국민체육진흥공단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_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이용하는 체육시설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1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위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CSV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파일</a:t>
            </a:r>
            <a:endParaRPr lang="en-US" altLang="ko-KR" b="1" i="0" dirty="0">
              <a:solidFill>
                <a:srgbClr val="333333"/>
              </a:solidFill>
              <a:effectLst/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  <a:p>
            <a:r>
              <a:rPr lang="en-US" altLang="ko-KR" b="1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https://www.data.go.kr/data/15044474/fileData.do</a:t>
            </a:r>
            <a:endParaRPr lang="ko-KR" altLang="en-US" b="1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BA4D9-999A-467A-AFA8-FB611824333C}"/>
              </a:ext>
            </a:extLst>
          </p:cNvPr>
          <p:cNvSpPr txBox="1"/>
          <p:nvPr/>
        </p:nvSpPr>
        <p:spPr>
          <a:xfrm>
            <a:off x="183310" y="3982994"/>
            <a:ext cx="749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333333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문화체육관광부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_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국가도서관통계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_</a:t>
            </a:r>
            <a:r>
              <a:rPr lang="ko-KR" altLang="en-US" b="1" i="0" dirty="0" err="1">
                <a:solidFill>
                  <a:srgbClr val="333333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전국작은도서관통계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THE명품명조2B" panose="02020603020101020101" pitchFamily="18" charset="-127"/>
                <a:ea typeface="THE명품명조2B" panose="02020603020101020101" pitchFamily="18" charset="-127"/>
              </a:rPr>
              <a:t> </a:t>
            </a:r>
            <a:r>
              <a:rPr lang="en-US" altLang="ko-KR" b="1" dirty="0">
                <a:solidFill>
                  <a:srgbClr val="333333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CSV</a:t>
            </a:r>
            <a:r>
              <a:rPr lang="ko-KR" altLang="en-US" b="1" dirty="0">
                <a:solidFill>
                  <a:srgbClr val="333333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 파일</a:t>
            </a:r>
            <a:endParaRPr lang="en-US" altLang="ko-KR" b="1" dirty="0">
              <a:solidFill>
                <a:srgbClr val="333333"/>
              </a:solidFill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  <a:p>
            <a:r>
              <a:rPr lang="en-US" altLang="ko-KR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https://www.data.go.kr/data/15072349/fileData.do</a:t>
            </a:r>
            <a:endParaRPr lang="ko-KR" altLang="en-US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58236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C89149-967D-4D5C-BE7D-23CAFC1DE0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169624A-4928-46D4-BF7F-E70FAA2EE6C8}"/>
              </a:ext>
            </a:extLst>
          </p:cNvPr>
          <p:cNvSpPr txBox="1"/>
          <p:nvPr/>
        </p:nvSpPr>
        <p:spPr>
          <a:xfrm>
            <a:off x="1521681" y="731605"/>
            <a:ext cx="6100637" cy="1919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4400" b="1" spc="296" dirty="0">
                <a:solidFill>
                  <a:schemeClr val="tx1">
                    <a:lumMod val="95000"/>
                    <a:lumOff val="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rPr>
              <a:t>지금까지 발표를</a:t>
            </a:r>
            <a:endParaRPr lang="en-US" altLang="ko-KR" sz="4400" b="1" spc="296" dirty="0">
              <a:solidFill>
                <a:schemeClr val="tx1">
                  <a:lumMod val="95000"/>
                  <a:lumOff val="5000"/>
                </a:schemeClr>
              </a:solidFill>
              <a:latin typeface="고도 B" panose="02000503000000020004" pitchFamily="2" charset="-127"/>
              <a:ea typeface="고도 B" panose="02000503000000020004" pitchFamily="2" charset="-127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ko-KR" altLang="en-US" sz="4400" b="1" spc="296" dirty="0" err="1">
                <a:solidFill>
                  <a:schemeClr val="tx1">
                    <a:lumMod val="95000"/>
                    <a:lumOff val="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rPr>
              <a:t>들어주셔서</a:t>
            </a:r>
            <a:r>
              <a:rPr lang="ko-KR" altLang="en-US" sz="4400" b="1" spc="296" dirty="0">
                <a:solidFill>
                  <a:schemeClr val="tx1">
                    <a:lumMod val="95000"/>
                    <a:lumOff val="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rPr>
              <a:t> 감사합니다</a:t>
            </a:r>
            <a:r>
              <a:rPr lang="en-US" altLang="ko-KR" sz="4400" b="1" spc="296" dirty="0">
                <a:solidFill>
                  <a:schemeClr val="tx1">
                    <a:lumMod val="95000"/>
                    <a:lumOff val="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rPr>
              <a:t>!</a:t>
            </a:r>
            <a:endParaRPr lang="zh-CN" altLang="en-US" sz="4400" b="1" spc="296" dirty="0">
              <a:solidFill>
                <a:schemeClr val="tx1">
                  <a:lumMod val="95000"/>
                  <a:lumOff val="5000"/>
                </a:schemeClr>
              </a:solidFill>
              <a:latin typeface="고도 B" panose="02000503000000020004" pitchFamily="2" charset="-127"/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538D71-E60D-40A2-A17E-610EF111CB42}"/>
              </a:ext>
            </a:extLst>
          </p:cNvPr>
          <p:cNvSpPr txBox="1"/>
          <p:nvPr/>
        </p:nvSpPr>
        <p:spPr>
          <a:xfrm>
            <a:off x="963926" y="432484"/>
            <a:ext cx="7216148" cy="2991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675805">
              <a:lnSpc>
                <a:spcPct val="140000"/>
              </a:lnSpc>
              <a:defRPr/>
            </a:pPr>
            <a:r>
              <a:rPr lang="en-US" altLang="zh-CN" sz="1035" dirty="0">
                <a:solidFill>
                  <a:schemeClr val="tx1">
                    <a:lumMod val="95000"/>
                    <a:lumOff val="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rPr>
              <a:t>Python </a:t>
            </a:r>
            <a:r>
              <a:rPr lang="ko-KR" altLang="en-US" sz="1035" dirty="0">
                <a:solidFill>
                  <a:schemeClr val="tx1">
                    <a:lumMod val="95000"/>
                    <a:lumOff val="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rPr>
              <a:t>라이브러리를 활용한 데이터 분석 및 시각화</a:t>
            </a:r>
            <a:endParaRPr lang="en-US" altLang="zh-CN" sz="1035" dirty="0">
              <a:solidFill>
                <a:schemeClr val="tx1">
                  <a:lumMod val="95000"/>
                  <a:lumOff val="5000"/>
                </a:schemeClr>
              </a:solidFill>
              <a:latin typeface="고도 B" panose="02000503000000020004" pitchFamily="2" charset="-127"/>
              <a:ea typeface="고도 B" panose="02000503000000020004" pitchFamily="2" charset="-127"/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EF290C9-6AA5-444C-AAC5-4BB0A07E4938}"/>
              </a:ext>
            </a:extLst>
          </p:cNvPr>
          <p:cNvSpPr txBox="1"/>
          <p:nvPr/>
        </p:nvSpPr>
        <p:spPr>
          <a:xfrm>
            <a:off x="2045502" y="2749154"/>
            <a:ext cx="2443887" cy="28918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986" spc="225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rPr>
              <a:t>6</a:t>
            </a:r>
            <a:r>
              <a:rPr lang="ko-KR" altLang="en-US" sz="986" spc="225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rPr>
              <a:t>조 미니프로젝트</a:t>
            </a:r>
            <a:endParaRPr lang="zh-CN" altLang="en-US" sz="986" spc="225" dirty="0">
              <a:solidFill>
                <a:schemeClr val="bg1"/>
              </a:solidFill>
              <a:latin typeface="고도 B" panose="02000503000000020004" pitchFamily="2" charset="-127"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7219E2E-150F-4FFA-8A5D-3427B8D2EF50}"/>
              </a:ext>
            </a:extLst>
          </p:cNvPr>
          <p:cNvSpPr txBox="1"/>
          <p:nvPr/>
        </p:nvSpPr>
        <p:spPr>
          <a:xfrm>
            <a:off x="4489389" y="2749154"/>
            <a:ext cx="2213919" cy="28918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986" spc="225" dirty="0" err="1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rPr>
              <a:t>김호정</a:t>
            </a:r>
            <a:r>
              <a:rPr lang="ko-KR" altLang="en-US" sz="986" spc="225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ea"/>
                <a:sym typeface="+mn-lt"/>
              </a:rPr>
              <a:t> 박희성 정다연 최민석</a:t>
            </a:r>
            <a:endParaRPr lang="zh-CN" altLang="en-US" sz="986" spc="225" dirty="0">
              <a:solidFill>
                <a:schemeClr val="bg1"/>
              </a:solidFill>
              <a:latin typeface="고도 B" panose="02000503000000020004" pitchFamily="2" charset="-127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6700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1AB8E2-0C4D-45DF-B3BA-33975580AAC9}"/>
              </a:ext>
            </a:extLst>
          </p:cNvPr>
          <p:cNvSpPr/>
          <p:nvPr/>
        </p:nvSpPr>
        <p:spPr>
          <a:xfrm>
            <a:off x="216727" y="0"/>
            <a:ext cx="228600" cy="881743"/>
          </a:xfrm>
          <a:prstGeom prst="rect">
            <a:avLst/>
          </a:prstGeom>
          <a:solidFill>
            <a:srgbClr val="5AB688"/>
          </a:solidFill>
          <a:ln>
            <a:solidFill>
              <a:srgbClr val="5AB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9FB0A805-5D9D-41DE-B0C1-074AAFCE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54" y="119051"/>
            <a:ext cx="4621640" cy="762692"/>
          </a:xfrm>
        </p:spPr>
        <p:txBody>
          <a:bodyPr>
            <a:normAutofit/>
          </a:bodyPr>
          <a:lstStyle/>
          <a:p>
            <a:r>
              <a:rPr lang="en-US" altLang="ko-KR" sz="24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Ⅱ 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데이터 분석 </a:t>
            </a:r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– 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데이터 정제 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CC334C-A3B1-429E-AE44-3835B9410A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95"/>
          <a:stretch/>
        </p:blipFill>
        <p:spPr>
          <a:xfrm>
            <a:off x="647071" y="985260"/>
            <a:ext cx="8034439" cy="38284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E0D84779-6CDE-4851-88E1-BD2C5460D6C6}"/>
              </a:ext>
            </a:extLst>
          </p:cNvPr>
          <p:cNvSpPr/>
          <p:nvPr/>
        </p:nvSpPr>
        <p:spPr>
          <a:xfrm rot="10800000">
            <a:off x="6676844" y="2571750"/>
            <a:ext cx="2168567" cy="2241944"/>
          </a:xfrm>
          <a:prstGeom prst="wedgeRoundRectCallout">
            <a:avLst>
              <a:gd name="adj1" fmla="val 71058"/>
              <a:gd name="adj2" fmla="val 53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F7C1C3-D3A5-4EE7-86D3-4E1141C63697}"/>
              </a:ext>
            </a:extLst>
          </p:cNvPr>
          <p:cNvSpPr txBox="1"/>
          <p:nvPr/>
        </p:nvSpPr>
        <p:spPr>
          <a:xfrm>
            <a:off x="6602543" y="3046932"/>
            <a:ext cx="905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비율 </a:t>
            </a:r>
            <a:r>
              <a:rPr lang="en-US" altLang="ko-KR" sz="1600" dirty="0">
                <a:solidFill>
                  <a:schemeClr val="bg1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= </a:t>
            </a:r>
            <a:endParaRPr lang="ko-KR" altLang="en-US" sz="1600" dirty="0">
              <a:solidFill>
                <a:schemeClr val="bg1"/>
              </a:solidFill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3AD5E-F7D9-4DE2-BBEF-AD4827D7D254}"/>
              </a:ext>
            </a:extLst>
          </p:cNvPr>
          <p:cNvSpPr txBox="1"/>
          <p:nvPr/>
        </p:nvSpPr>
        <p:spPr>
          <a:xfrm>
            <a:off x="7227958" y="2899477"/>
            <a:ext cx="1453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해당 </a:t>
            </a:r>
            <a:r>
              <a:rPr lang="ko-KR" altLang="en-US" sz="1600" dirty="0" err="1">
                <a:solidFill>
                  <a:schemeClr val="bg1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사례수</a:t>
            </a:r>
            <a:endParaRPr lang="ko-KR" altLang="en-US" sz="1600" dirty="0">
              <a:solidFill>
                <a:schemeClr val="bg1"/>
              </a:solidFill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F88155-2734-43F5-98C9-F610CD85F726}"/>
              </a:ext>
            </a:extLst>
          </p:cNvPr>
          <p:cNvSpPr txBox="1"/>
          <p:nvPr/>
        </p:nvSpPr>
        <p:spPr>
          <a:xfrm>
            <a:off x="7227958" y="3216209"/>
            <a:ext cx="2242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전체 </a:t>
            </a:r>
            <a:r>
              <a:rPr lang="ko-KR" altLang="en-US" sz="1600" dirty="0" err="1">
                <a:solidFill>
                  <a:schemeClr val="bg1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사례수</a:t>
            </a:r>
            <a:endParaRPr lang="ko-KR" altLang="en-US" sz="1600" dirty="0">
              <a:solidFill>
                <a:schemeClr val="bg1"/>
              </a:solidFill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C5158CA-C0AF-4CF8-81AD-5EB8ACC2D191}"/>
              </a:ext>
            </a:extLst>
          </p:cNvPr>
          <p:cNvCxnSpPr>
            <a:cxnSpLocks/>
          </p:cNvCxnSpPr>
          <p:nvPr/>
        </p:nvCxnSpPr>
        <p:spPr>
          <a:xfrm>
            <a:off x="7309703" y="3216209"/>
            <a:ext cx="10008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1C3DE3-AD58-4228-B2A8-CEC8C6EAB980}"/>
              </a:ext>
            </a:extLst>
          </p:cNvPr>
          <p:cNvSpPr txBox="1"/>
          <p:nvPr/>
        </p:nvSpPr>
        <p:spPr>
          <a:xfrm>
            <a:off x="8258814" y="3057843"/>
            <a:ext cx="905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×100</a:t>
            </a:r>
            <a:endParaRPr lang="ko-KR" altLang="en-US" sz="1600" dirty="0">
              <a:solidFill>
                <a:schemeClr val="bg1"/>
              </a:solidFill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F4FCE1B-04BE-4F73-A6CE-7542532181A5}"/>
              </a:ext>
            </a:extLst>
          </p:cNvPr>
          <p:cNvCxnSpPr>
            <a:cxnSpLocks/>
          </p:cNvCxnSpPr>
          <p:nvPr/>
        </p:nvCxnSpPr>
        <p:spPr>
          <a:xfrm>
            <a:off x="7810137" y="3554763"/>
            <a:ext cx="0" cy="301245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FFF9F3-A994-4A6C-9C74-7202F7EEF775}"/>
              </a:ext>
            </a:extLst>
          </p:cNvPr>
          <p:cNvSpPr txBox="1"/>
          <p:nvPr/>
        </p:nvSpPr>
        <p:spPr>
          <a:xfrm>
            <a:off x="6924088" y="3930313"/>
            <a:ext cx="1941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비율 </a:t>
            </a:r>
            <a:r>
              <a:rPr lang="en-US" altLang="ko-KR" sz="1600" dirty="0">
                <a:solidFill>
                  <a:schemeClr val="bg1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× </a:t>
            </a:r>
            <a:r>
              <a:rPr lang="ko-KR" altLang="en-US" sz="1600" dirty="0">
                <a:solidFill>
                  <a:schemeClr val="bg1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전체 </a:t>
            </a:r>
            <a:r>
              <a:rPr lang="ko-KR" altLang="en-US" sz="1600" dirty="0" err="1">
                <a:solidFill>
                  <a:schemeClr val="bg1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사례수</a:t>
            </a:r>
            <a:endParaRPr lang="en-US" altLang="ko-KR" sz="1600" dirty="0">
              <a:solidFill>
                <a:schemeClr val="bg1"/>
              </a:solidFill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2FF76C6-C2A5-4928-BCBB-2A39688E3BDA}"/>
              </a:ext>
            </a:extLst>
          </p:cNvPr>
          <p:cNvCxnSpPr>
            <a:cxnSpLocks/>
          </p:cNvCxnSpPr>
          <p:nvPr/>
        </p:nvCxnSpPr>
        <p:spPr>
          <a:xfrm>
            <a:off x="7309703" y="4268867"/>
            <a:ext cx="10008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0EA8DF3-2D94-4501-978A-A09C93144211}"/>
              </a:ext>
            </a:extLst>
          </p:cNvPr>
          <p:cNvSpPr txBox="1"/>
          <p:nvPr/>
        </p:nvSpPr>
        <p:spPr>
          <a:xfrm>
            <a:off x="7543512" y="4326835"/>
            <a:ext cx="905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100</a:t>
            </a:r>
            <a:endParaRPr lang="ko-KR" altLang="en-US" sz="1600" dirty="0">
              <a:solidFill>
                <a:schemeClr val="bg1"/>
              </a:solidFill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96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4">
            <a:extLst>
              <a:ext uri="{FF2B5EF4-FFF2-40B4-BE49-F238E27FC236}">
                <a16:creationId xmlns:a16="http://schemas.microsoft.com/office/drawing/2014/main" id="{223EF517-7F70-4405-8A96-CFF516FB1A17}"/>
              </a:ext>
            </a:extLst>
          </p:cNvPr>
          <p:cNvSpPr/>
          <p:nvPr/>
        </p:nvSpPr>
        <p:spPr>
          <a:xfrm flipH="1">
            <a:off x="1143059" y="2979539"/>
            <a:ext cx="3230534" cy="1253057"/>
          </a:xfrm>
          <a:custGeom>
            <a:avLst/>
            <a:gdLst>
              <a:gd name="connsiteX0" fmla="*/ 0 w 1770228"/>
              <a:gd name="connsiteY0" fmla="*/ 0 h 708091"/>
              <a:gd name="connsiteX1" fmla="*/ 1416183 w 1770228"/>
              <a:gd name="connsiteY1" fmla="*/ 0 h 708091"/>
              <a:gd name="connsiteX2" fmla="*/ 1770228 w 1770228"/>
              <a:gd name="connsiteY2" fmla="*/ 354046 h 708091"/>
              <a:gd name="connsiteX3" fmla="*/ 1416183 w 1770228"/>
              <a:gd name="connsiteY3" fmla="*/ 708091 h 708091"/>
              <a:gd name="connsiteX4" fmla="*/ 0 w 1770228"/>
              <a:gd name="connsiteY4" fmla="*/ 708091 h 708091"/>
              <a:gd name="connsiteX5" fmla="*/ 354046 w 1770228"/>
              <a:gd name="connsiteY5" fmla="*/ 354046 h 708091"/>
              <a:gd name="connsiteX6" fmla="*/ 0 w 1770228"/>
              <a:gd name="connsiteY6" fmla="*/ 0 h 70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0228" h="708091">
                <a:moveTo>
                  <a:pt x="0" y="0"/>
                </a:moveTo>
                <a:lnTo>
                  <a:pt x="1416183" y="0"/>
                </a:lnTo>
                <a:lnTo>
                  <a:pt x="1770228" y="354046"/>
                </a:lnTo>
                <a:lnTo>
                  <a:pt x="1416183" y="708091"/>
                </a:lnTo>
                <a:lnTo>
                  <a:pt x="0" y="708091"/>
                </a:lnTo>
                <a:lnTo>
                  <a:pt x="354046" y="354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5956" tIns="20955" rIns="354045" bIns="20955" numCol="1" spcCol="1270" anchor="ctr" anchorCtr="0">
            <a:noAutofit/>
          </a:bodyPr>
          <a:lstStyle/>
          <a:p>
            <a:pPr algn="ctr" defTabSz="14668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300" dirty="0">
              <a:latin typeface="고도 B" panose="02000503000000020004" pitchFamily="2" charset="-127"/>
              <a:ea typeface="고도 B" panose="02000503000000020004" pitchFamily="2" charset="-127"/>
              <a:cs typeface="+mn-ea"/>
              <a:sym typeface="+mn-lt"/>
            </a:endParaRPr>
          </a:p>
        </p:txBody>
      </p:sp>
      <p:sp>
        <p:nvSpPr>
          <p:cNvPr id="20" name="Freeform 31">
            <a:extLst>
              <a:ext uri="{FF2B5EF4-FFF2-40B4-BE49-F238E27FC236}">
                <a16:creationId xmlns:a16="http://schemas.microsoft.com/office/drawing/2014/main" id="{55824FEE-833F-4D3A-9281-1E07603FF8BA}"/>
              </a:ext>
            </a:extLst>
          </p:cNvPr>
          <p:cNvSpPr/>
          <p:nvPr/>
        </p:nvSpPr>
        <p:spPr>
          <a:xfrm>
            <a:off x="1219320" y="1310078"/>
            <a:ext cx="3116235" cy="1253058"/>
          </a:xfrm>
          <a:custGeom>
            <a:avLst/>
            <a:gdLst>
              <a:gd name="connsiteX0" fmla="*/ 0 w 1770228"/>
              <a:gd name="connsiteY0" fmla="*/ 0 h 708091"/>
              <a:gd name="connsiteX1" fmla="*/ 1416183 w 1770228"/>
              <a:gd name="connsiteY1" fmla="*/ 0 h 708091"/>
              <a:gd name="connsiteX2" fmla="*/ 1770228 w 1770228"/>
              <a:gd name="connsiteY2" fmla="*/ 354046 h 708091"/>
              <a:gd name="connsiteX3" fmla="*/ 1416183 w 1770228"/>
              <a:gd name="connsiteY3" fmla="*/ 708091 h 708091"/>
              <a:gd name="connsiteX4" fmla="*/ 0 w 1770228"/>
              <a:gd name="connsiteY4" fmla="*/ 708091 h 708091"/>
              <a:gd name="connsiteX5" fmla="*/ 354046 w 1770228"/>
              <a:gd name="connsiteY5" fmla="*/ 354046 h 708091"/>
              <a:gd name="connsiteX6" fmla="*/ 0 w 1770228"/>
              <a:gd name="connsiteY6" fmla="*/ 0 h 70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0228" h="708091">
                <a:moveTo>
                  <a:pt x="0" y="0"/>
                </a:moveTo>
                <a:lnTo>
                  <a:pt x="1416183" y="0"/>
                </a:lnTo>
                <a:lnTo>
                  <a:pt x="1770228" y="354046"/>
                </a:lnTo>
                <a:lnTo>
                  <a:pt x="1416183" y="708091"/>
                </a:lnTo>
                <a:lnTo>
                  <a:pt x="0" y="708091"/>
                </a:lnTo>
                <a:lnTo>
                  <a:pt x="354046" y="354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5956" tIns="20955" rIns="354045" bIns="20955" numCol="1" spcCol="1270" anchor="ctr" anchorCtr="0">
            <a:noAutofit/>
          </a:bodyPr>
          <a:lstStyle/>
          <a:p>
            <a:pPr algn="ctr" defTabSz="14668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300" dirty="0">
              <a:latin typeface="고도 B" panose="02000503000000020004" pitchFamily="2" charset="-127"/>
              <a:ea typeface="고도 B" panose="02000503000000020004" pitchFamily="2" charset="-127"/>
              <a:cs typeface="+mn-ea"/>
              <a:sym typeface="+mn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1AB8E2-0C4D-45DF-B3BA-33975580AAC9}"/>
              </a:ext>
            </a:extLst>
          </p:cNvPr>
          <p:cNvSpPr/>
          <p:nvPr/>
        </p:nvSpPr>
        <p:spPr>
          <a:xfrm>
            <a:off x="216727" y="0"/>
            <a:ext cx="228600" cy="881743"/>
          </a:xfrm>
          <a:prstGeom prst="rect">
            <a:avLst/>
          </a:prstGeom>
          <a:solidFill>
            <a:srgbClr val="5AB688"/>
          </a:solidFill>
          <a:ln>
            <a:solidFill>
              <a:srgbClr val="5AB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9FB0A805-5D9D-41DE-B0C1-074AAFCE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54" y="119051"/>
            <a:ext cx="4749387" cy="762692"/>
          </a:xfrm>
        </p:spPr>
        <p:txBody>
          <a:bodyPr>
            <a:normAutofit/>
          </a:bodyPr>
          <a:lstStyle/>
          <a:p>
            <a:r>
              <a:rPr lang="en-US" altLang="ko-KR" sz="24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Ⅱ 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데이터 분석 </a:t>
            </a:r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– 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데이터 정제 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CF6F54-D564-4213-A31A-65F57FAAB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89" y="1329666"/>
            <a:ext cx="685859" cy="32997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672548-14CD-4472-954F-867D31DE68F0}"/>
              </a:ext>
            </a:extLst>
          </p:cNvPr>
          <p:cNvSpPr txBox="1"/>
          <p:nvPr/>
        </p:nvSpPr>
        <p:spPr>
          <a:xfrm>
            <a:off x="1761684" y="1478677"/>
            <a:ext cx="39163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제각각 다른 </a:t>
            </a:r>
            <a:r>
              <a:rPr lang="ko-KR" altLang="en-US" sz="1600" dirty="0" err="1">
                <a:latin typeface="THE명품명조2B" panose="02020603020101020101" pitchFamily="18" charset="-127"/>
                <a:ea typeface="THE명품명조2B" panose="02020603020101020101" pitchFamily="18" charset="-127"/>
              </a:rPr>
              <a:t>사례수</a:t>
            </a:r>
            <a:endParaRPr lang="en-US" altLang="ko-KR" sz="1600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    기존의 비율 데이터를</a:t>
            </a:r>
            <a:endParaRPr lang="en-US" altLang="ko-KR" sz="1600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  <a:p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그대로 이용하기로 결정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5C04886-F1F5-4137-9A25-64036864A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727" y="1179791"/>
            <a:ext cx="4313207" cy="34802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37C0B1-2701-4293-A77E-D229C6956EFB}"/>
              </a:ext>
            </a:extLst>
          </p:cNvPr>
          <p:cNvSpPr txBox="1"/>
          <p:nvPr/>
        </p:nvSpPr>
        <p:spPr>
          <a:xfrm>
            <a:off x="-134966" y="3190568"/>
            <a:ext cx="3916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이용률이 거의 전무한</a:t>
            </a:r>
            <a:endParaRPr lang="en-US" altLang="ko-KR" sz="1600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  <a:p>
            <a:pPr algn="r"/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체육 시설</a:t>
            </a:r>
            <a:r>
              <a:rPr lang="en-US" altLang="ko-KR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,</a:t>
            </a:r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 하나의 컬럼으로</a:t>
            </a:r>
            <a:endParaRPr lang="en-US" altLang="ko-KR" sz="1600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  <a:p>
            <a:pPr algn="r"/>
            <a:r>
              <a:rPr lang="ko-KR" altLang="en-US" sz="1600" dirty="0">
                <a:latin typeface="THE명품명조2B" panose="02020603020101020101" pitchFamily="18" charset="-127"/>
                <a:ea typeface="THE명품명조2B" panose="02020603020101020101" pitchFamily="18" charset="-127"/>
              </a:rPr>
              <a:t>통합해주는 작업 진행</a:t>
            </a:r>
            <a:endParaRPr lang="en-US" altLang="ko-KR" sz="1600" dirty="0">
              <a:latin typeface="THE명품명조2B" panose="02020603020101020101" pitchFamily="18" charset="-127"/>
              <a:ea typeface="THE명품명조2B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B8A4506-48AF-461A-A568-3F016F5B3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68" y="1047222"/>
            <a:ext cx="8773064" cy="38646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453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1AB8E2-0C4D-45DF-B3BA-33975580AAC9}"/>
              </a:ext>
            </a:extLst>
          </p:cNvPr>
          <p:cNvSpPr/>
          <p:nvPr/>
        </p:nvSpPr>
        <p:spPr>
          <a:xfrm>
            <a:off x="216727" y="0"/>
            <a:ext cx="228600" cy="881743"/>
          </a:xfrm>
          <a:prstGeom prst="rect">
            <a:avLst/>
          </a:prstGeom>
          <a:solidFill>
            <a:srgbClr val="5AB688"/>
          </a:solidFill>
          <a:ln>
            <a:solidFill>
              <a:srgbClr val="5AB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9FB0A805-5D9D-41DE-B0C1-074AAFCE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54" y="119051"/>
            <a:ext cx="4843517" cy="762692"/>
          </a:xfrm>
        </p:spPr>
        <p:txBody>
          <a:bodyPr>
            <a:normAutofit/>
          </a:bodyPr>
          <a:lstStyle/>
          <a:p>
            <a:r>
              <a:rPr lang="en-US" altLang="ko-KR" sz="24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Ⅱ 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데이터 분석 </a:t>
            </a:r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– 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  <a:cs typeface="함초롬바탕" panose="02030504000101010101" pitchFamily="18" charset="-127"/>
              </a:rPr>
              <a:t>데이터 정제 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9B9915-13F9-4CDC-A731-2C910A26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76" y="1239716"/>
            <a:ext cx="8322448" cy="32290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DA1ED1C7-F4A8-4CF0-97BE-DC5A4EDA1800}"/>
              </a:ext>
            </a:extLst>
          </p:cNvPr>
          <p:cNvSpPr/>
          <p:nvPr/>
        </p:nvSpPr>
        <p:spPr>
          <a:xfrm>
            <a:off x="8474529" y="4416879"/>
            <a:ext cx="669471" cy="726621"/>
          </a:xfrm>
          <a:prstGeom prst="triangle">
            <a:avLst>
              <a:gd name="adj" fmla="val 98781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3520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9">
            <a:extLst>
              <a:ext uri="{FF2B5EF4-FFF2-40B4-BE49-F238E27FC236}">
                <a16:creationId xmlns:a16="http://schemas.microsoft.com/office/drawing/2014/main" id="{F599CD99-B32C-4414-A4C6-2A2E54BE7D32}"/>
              </a:ext>
            </a:extLst>
          </p:cNvPr>
          <p:cNvSpPr/>
          <p:nvPr/>
        </p:nvSpPr>
        <p:spPr bwMode="auto">
          <a:xfrm>
            <a:off x="3027457" y="1198010"/>
            <a:ext cx="3089083" cy="4572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>
            <a:noFill/>
            <a:round/>
          </a:ln>
        </p:spPr>
        <p:txBody>
          <a:bodyPr vert="horz" wrap="none" lIns="68580" tIns="34290" rIns="68580" bIns="34290" anchor="ctr" anchorCtr="1" compatLnSpc="1">
            <a:normAutofit/>
          </a:bodyPr>
          <a:lstStyle/>
          <a:p>
            <a:pPr algn="ctr"/>
            <a:endParaRPr lang="zh-CN" altLang="en-US" sz="825" b="1" dirty="0">
              <a:solidFill>
                <a:schemeClr val="bg1"/>
              </a:solidFill>
              <a:latin typeface="고도 B" panose="02000503000000020004" pitchFamily="2" charset="-127"/>
              <a:cs typeface="+mn-ea"/>
              <a:sym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A3996-D1F0-4B4E-8FB2-672A1910A501}"/>
              </a:ext>
            </a:extLst>
          </p:cNvPr>
          <p:cNvSpPr txBox="1"/>
          <p:nvPr/>
        </p:nvSpPr>
        <p:spPr>
          <a:xfrm>
            <a:off x="2264434" y="1241944"/>
            <a:ext cx="4554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kern="0" spc="0" dirty="0">
                <a:solidFill>
                  <a:schemeClr val="bg1"/>
                </a:solidFill>
                <a:effectLst/>
                <a:latin typeface="고도 B" panose="02000503000000020004" pitchFamily="2" charset="-127"/>
                <a:ea typeface="고도 B" panose="02000503000000020004" pitchFamily="2" charset="-127"/>
              </a:rPr>
              <a:t>Ⅱ .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고도 B" panose="02000503000000020004" pitchFamily="2" charset="-127"/>
                <a:ea typeface="고도 B" panose="02000503000000020004" pitchFamily="2" charset="-127"/>
              </a:rPr>
              <a:t>데이터 분석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784A319-C783-4714-A4FD-ED3FB27732F4}"/>
              </a:ext>
            </a:extLst>
          </p:cNvPr>
          <p:cNvCxnSpPr/>
          <p:nvPr/>
        </p:nvCxnSpPr>
        <p:spPr>
          <a:xfrm>
            <a:off x="-30193" y="257175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075A47-02CE-48A8-9A28-56E116689FA1}"/>
              </a:ext>
            </a:extLst>
          </p:cNvPr>
          <p:cNvSpPr/>
          <p:nvPr/>
        </p:nvSpPr>
        <p:spPr>
          <a:xfrm>
            <a:off x="2393830" y="2571750"/>
            <a:ext cx="4356339" cy="216722"/>
          </a:xfrm>
          <a:prstGeom prst="rect">
            <a:avLst/>
          </a:prstGeom>
          <a:solidFill>
            <a:srgbClr val="5AB688"/>
          </a:solidFill>
          <a:ln>
            <a:solidFill>
              <a:srgbClr val="5AB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814713-8B02-453A-AD6F-41A47E4D817A}"/>
              </a:ext>
            </a:extLst>
          </p:cNvPr>
          <p:cNvSpPr txBox="1"/>
          <p:nvPr/>
        </p:nvSpPr>
        <p:spPr>
          <a:xfrm>
            <a:off x="2631057" y="1827997"/>
            <a:ext cx="4451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5AB688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</a:rPr>
              <a:t>데이터 시각화 및 해석</a:t>
            </a:r>
          </a:p>
        </p:txBody>
      </p:sp>
    </p:spTree>
    <p:extLst>
      <p:ext uri="{BB962C8B-B14F-4D97-AF65-F5344CB8AC3E}">
        <p14:creationId xmlns:p14="http://schemas.microsoft.com/office/powerpoint/2010/main" val="4638423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3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SubTitle"/>
  <p:tag name="MH_ORDER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SubTitle"/>
  <p:tag name="MH_ORDER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QiTTB#"/>
  <p:tag name="MH_LAYOUT" val="SubTitle"/>
  <p:tag name="MH" val="20151107164715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QiTTB#"/>
  <p:tag name="MH_LAYOUT" val="SubTitle"/>
  <p:tag name="MH" val="20151107164715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7"/>
</p:tagLst>
</file>

<file path=ppt/theme/theme1.xml><?xml version="1.0" encoding="utf-8"?>
<a:theme xmlns:a="http://schemas.openxmlformats.org/drawingml/2006/main" name="摄图网699pic">
  <a:themeElements>
    <a:clrScheme name="自定义 1724">
      <a:dk1>
        <a:sysClr val="windowText" lastClr="000000"/>
      </a:dk1>
      <a:lt1>
        <a:sysClr val="window" lastClr="FFFFFF"/>
      </a:lt1>
      <a:dk2>
        <a:srgbClr val="5A6378"/>
      </a:dk2>
      <a:lt2>
        <a:srgbClr val="7F7F7F"/>
      </a:lt2>
      <a:accent1>
        <a:srgbClr val="5AB688"/>
      </a:accent1>
      <a:accent2>
        <a:srgbClr val="DE3E4E"/>
      </a:accent2>
      <a:accent3>
        <a:srgbClr val="5AB688"/>
      </a:accent3>
      <a:accent4>
        <a:srgbClr val="DE3E4E"/>
      </a:accent4>
      <a:accent5>
        <a:srgbClr val="5AB688"/>
      </a:accent5>
      <a:accent6>
        <a:srgbClr val="DE3E4E"/>
      </a:accent6>
      <a:hlink>
        <a:srgbClr val="5AB688"/>
      </a:hlink>
      <a:folHlink>
        <a:srgbClr val="680000"/>
      </a:folHlink>
    </a:clrScheme>
    <a:fontScheme name="1fw4zahu">
      <a:majorFont>
        <a:latin typeface="字魂58号-创中黑"/>
        <a:ea typeface="字魂58号-创中黑"/>
        <a:cs typeface=""/>
      </a:majorFont>
      <a:minorFont>
        <a:latin typeface="字魂58号-创中黑"/>
        <a:ea typeface="字魂58号-创中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935</Words>
  <Application>Microsoft Office PowerPoint</Application>
  <PresentationFormat>화면 슬라이드 쇼(16:9)</PresentationFormat>
  <Paragraphs>164</Paragraphs>
  <Slides>58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4" baseType="lpstr">
      <vt:lpstr>THE명품명조2B</vt:lpstr>
      <vt:lpstr>Arial</vt:lpstr>
      <vt:lpstr>Calibri</vt:lpstr>
      <vt:lpstr>고도 B</vt:lpstr>
      <vt:lpstr>DengXian</vt:lpstr>
      <vt:lpstr>摄图网699pic</vt:lpstr>
      <vt:lpstr>PowerPoint 프레젠테이션</vt:lpstr>
      <vt:lpstr>목차</vt:lpstr>
      <vt:lpstr>Ⅰ. 분석 배경 소개</vt:lpstr>
      <vt:lpstr>Ⅱ 데이터 분석 – 분석 데이터 소개</vt:lpstr>
      <vt:lpstr>Ⅱ 데이터 분석 – 데이터 정제 과정</vt:lpstr>
      <vt:lpstr>Ⅱ 데이터 분석 – 데이터 정제 과정</vt:lpstr>
      <vt:lpstr>Ⅱ 데이터 분석 – 데이터 정제 과정</vt:lpstr>
      <vt:lpstr>Ⅱ 데이터 분석 – 데이터 정제 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분석 – 데이터 시각화 및 해석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분석 – 데이터 시각화 과정 및 해석</vt:lpstr>
      <vt:lpstr>데이터 분석 – 데이터 시각화 과정 및 해석</vt:lpstr>
      <vt:lpstr>PowerPoint 프레젠테이션</vt:lpstr>
      <vt:lpstr>데이터 분석 – 데이터 시각화 과정 및 해석</vt:lpstr>
      <vt:lpstr>PowerPoint 프레젠테이션</vt:lpstr>
      <vt:lpstr>데이터 분석 – 데이터 시각화 과정 및 해석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분석 – 데이터 시각화 과정 및 해석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137</dc:title>
  <dc:creator>摄图网699pic</dc:creator>
  <cp:lastModifiedBy>CPBUserN</cp:lastModifiedBy>
  <cp:revision>130</cp:revision>
  <dcterms:created xsi:type="dcterms:W3CDTF">2017-12-15T03:51:00Z</dcterms:created>
  <dcterms:modified xsi:type="dcterms:W3CDTF">2021-10-05T02:06:36Z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